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80" r:id="rId4"/>
    <p:sldId id="285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83" r:id="rId15"/>
    <p:sldId id="270" r:id="rId16"/>
    <p:sldId id="284" r:id="rId17"/>
    <p:sldId id="287" r:id="rId18"/>
    <p:sldId id="298" r:id="rId19"/>
    <p:sldId id="290" r:id="rId20"/>
    <p:sldId id="291" r:id="rId21"/>
    <p:sldId id="292" r:id="rId22"/>
    <p:sldId id="293" r:id="rId23"/>
    <p:sldId id="294" r:id="rId24"/>
  </p:sldIdLst>
  <p:sldSz cx="4610100" cy="3460750"/>
  <p:notesSz cx="4610100" cy="34607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4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0"/>
    <p:restoredTop sz="94657"/>
  </p:normalViewPr>
  <p:slideViewPr>
    <p:cSldViewPr>
      <p:cViewPr>
        <p:scale>
          <a:sx n="340" d="100"/>
          <a:sy n="340" d="100"/>
        </p:scale>
        <p:origin x="792" y="6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C2224-9EAA-5444-AA46-1F1EDB90D828}" type="datetimeFigureOut">
              <a:t>7/6/17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C8342-19CE-6A42-B684-1C9F42EEC47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062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09380" y="3371239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929763" y="336727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07565" y="336727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275760" y="338136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286252" y="337108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296413" y="336092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212592" y="336727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584449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495548" y="336727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3571749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3584449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571749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3584449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3854705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3867405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867405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3778504" y="336727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3854705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3867405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4137661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4150361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4150361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4137661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4150361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4450970" y="339140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4423906" y="336491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4344579" y="3362025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5110" y="49702"/>
                </a:moveTo>
                <a:lnTo>
                  <a:pt x="38475" y="45809"/>
                </a:lnTo>
                <a:lnTo>
                  <a:pt x="47748" y="35700"/>
                </a:lnTo>
                <a:lnTo>
                  <a:pt x="47061" y="17931"/>
                </a:lnTo>
                <a:lnTo>
                  <a:pt x="41417" y="6134"/>
                </a:lnTo>
                <a:lnTo>
                  <a:pt x="32255" y="0"/>
                </a:lnTo>
                <a:lnTo>
                  <a:pt x="15795" y="2168"/>
                </a:lnTo>
                <a:lnTo>
                  <a:pt x="4946" y="9558"/>
                </a:lnTo>
                <a:lnTo>
                  <a:pt x="0" y="20511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4329048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4499409" y="3362019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2681" y="49708"/>
                </a:moveTo>
                <a:lnTo>
                  <a:pt x="9209" y="45815"/>
                </a:lnTo>
                <a:lnTo>
                  <a:pt x="0" y="35706"/>
                </a:lnTo>
                <a:lnTo>
                  <a:pt x="716" y="17929"/>
                </a:lnTo>
                <a:lnTo>
                  <a:pt x="6379" y="6130"/>
                </a:lnTo>
                <a:lnTo>
                  <a:pt x="15554" y="0"/>
                </a:lnTo>
                <a:lnTo>
                  <a:pt x="32008" y="2174"/>
                </a:lnTo>
                <a:lnTo>
                  <a:pt x="42852" y="9572"/>
                </a:lnTo>
                <a:lnTo>
                  <a:pt x="47794" y="20532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4532251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09380" y="3371239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929763" y="336727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07565" y="336727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275760" y="338136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286252" y="337108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296413" y="336092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212592" y="336727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584449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495548" y="336727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3571749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3584449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571749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3584449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3854705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3867405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867405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3778504" y="336727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3854705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3867405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4137661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4150361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4150361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09380" y="3371239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929763" y="336727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07565" y="336727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275760" y="338136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286252" y="337108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296413" y="336092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212592" y="336727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584449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495548" y="336727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3571749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3584449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571749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3584449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3854705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3867405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867405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3778504" y="336727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3854705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3867405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345" y="597639"/>
            <a:ext cx="3915409" cy="2418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uangwenjian@ppmoney.com" TargetMode="Externa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nsorflow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tfrc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7661" y="33609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50361" y="33736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0361" y="33863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7661" y="33990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0361" y="34117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0970" y="339140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19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907" y="3364907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5" y="15189"/>
                </a:moveTo>
                <a:lnTo>
                  <a:pt x="30365" y="6807"/>
                </a:lnTo>
                <a:lnTo>
                  <a:pt x="23571" y="0"/>
                </a:lnTo>
                <a:lnTo>
                  <a:pt x="15176" y="0"/>
                </a:lnTo>
                <a:lnTo>
                  <a:pt x="6794" y="0"/>
                </a:lnTo>
                <a:lnTo>
                  <a:pt x="0" y="6807"/>
                </a:lnTo>
                <a:lnTo>
                  <a:pt x="0" y="15189"/>
                </a:lnTo>
                <a:lnTo>
                  <a:pt x="0" y="23571"/>
                </a:lnTo>
                <a:lnTo>
                  <a:pt x="6794" y="30378"/>
                </a:lnTo>
                <a:lnTo>
                  <a:pt x="15176" y="30378"/>
                </a:lnTo>
                <a:lnTo>
                  <a:pt x="23571" y="30378"/>
                </a:lnTo>
                <a:lnTo>
                  <a:pt x="30365" y="23571"/>
                </a:lnTo>
                <a:lnTo>
                  <a:pt x="30365" y="15189"/>
                </a:lnTo>
                <a:close/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580" y="3362025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5110" y="49702"/>
                </a:moveTo>
                <a:lnTo>
                  <a:pt x="38475" y="45808"/>
                </a:lnTo>
                <a:lnTo>
                  <a:pt x="47747" y="35700"/>
                </a:lnTo>
                <a:lnTo>
                  <a:pt x="47060" y="17931"/>
                </a:lnTo>
                <a:lnTo>
                  <a:pt x="41416" y="6134"/>
                </a:lnTo>
                <a:lnTo>
                  <a:pt x="32254" y="0"/>
                </a:lnTo>
                <a:lnTo>
                  <a:pt x="15794" y="2168"/>
                </a:lnTo>
                <a:lnTo>
                  <a:pt x="4946" y="9559"/>
                </a:lnTo>
                <a:lnTo>
                  <a:pt x="0" y="20512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9050" y="3378708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9408" y="3362019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2681" y="49708"/>
                </a:moveTo>
                <a:lnTo>
                  <a:pt x="9209" y="45814"/>
                </a:lnTo>
                <a:lnTo>
                  <a:pt x="0" y="35706"/>
                </a:lnTo>
                <a:lnTo>
                  <a:pt x="716" y="17928"/>
                </a:lnTo>
                <a:lnTo>
                  <a:pt x="6380" y="6130"/>
                </a:lnTo>
                <a:lnTo>
                  <a:pt x="15555" y="0"/>
                </a:lnTo>
                <a:lnTo>
                  <a:pt x="32008" y="2174"/>
                </a:lnTo>
                <a:lnTo>
                  <a:pt x="42852" y="9572"/>
                </a:lnTo>
                <a:lnTo>
                  <a:pt x="47794" y="20533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2250" y="3378708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85850" y="2035175"/>
            <a:ext cx="243001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1600" spc="35" dirty="0"/>
              <a:t>Introduction to </a:t>
            </a:r>
            <a:r>
              <a:rPr sz="1600" spc="35" dirty="0"/>
              <a:t>Tenso</a:t>
            </a:r>
            <a:r>
              <a:rPr sz="1600" spc="20" dirty="0"/>
              <a:t>r</a:t>
            </a:r>
            <a:r>
              <a:rPr sz="1600" spc="10" dirty="0">
                <a:latin typeface="Minion Pro"/>
                <a:cs typeface="Minion Pro"/>
              </a:rPr>
              <a:t>Fl</a:t>
            </a:r>
            <a:r>
              <a:rPr sz="1600" dirty="0"/>
              <a:t>o</a:t>
            </a:r>
            <a:r>
              <a:rPr lang="en-US" sz="1600" dirty="0"/>
              <a:t>w</a:t>
            </a:r>
            <a:endParaRPr sz="1600" dirty="0"/>
          </a:p>
        </p:txBody>
      </p:sp>
      <p:sp>
        <p:nvSpPr>
          <p:cNvPr id="14" name="object 14"/>
          <p:cNvSpPr txBox="1"/>
          <p:nvPr/>
        </p:nvSpPr>
        <p:spPr>
          <a:xfrm>
            <a:off x="1472946" y="2438409"/>
            <a:ext cx="1719580" cy="511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01099"/>
              </a:lnSpc>
            </a:pPr>
            <a:r>
              <a:rPr sz="1100" spc="-100" dirty="0">
                <a:latin typeface="Minion Pro"/>
                <a:cs typeface="Minion Pro"/>
              </a:rPr>
              <a:t>W</a:t>
            </a:r>
            <a:r>
              <a:rPr sz="1100" spc="-5" dirty="0">
                <a:latin typeface="Minion Pro"/>
                <a:cs typeface="Minion Pro"/>
              </a:rPr>
              <a:t>enjian</a:t>
            </a:r>
            <a:r>
              <a:rPr sz="1100" spc="110" dirty="0">
                <a:latin typeface="Minion Pro"/>
                <a:cs typeface="Minion Pro"/>
              </a:rPr>
              <a:t> </a:t>
            </a:r>
            <a:r>
              <a:rPr sz="1100" spc="-5" dirty="0">
                <a:latin typeface="Minion Pro"/>
                <a:cs typeface="Minion Pro"/>
              </a:rPr>
              <a:t>Huang</a:t>
            </a:r>
            <a:r>
              <a:rPr sz="1100" spc="-5" dirty="0">
                <a:latin typeface="Minion Pro"/>
                <a:cs typeface="Minion Pro"/>
                <a:hlinkClick r:id="rId2"/>
              </a:rPr>
              <a:t> </a:t>
            </a:r>
            <a:r>
              <a:rPr sz="1100" spc="-5" dirty="0">
                <a:latin typeface="Minion Pro"/>
                <a:cs typeface="Minion Pro"/>
                <a:hlinkClick r:id="rId2"/>
              </a:rPr>
              <a:t>huangwenjian@ppmoney.com</a:t>
            </a: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100" spc="-5" dirty="0">
                <a:latin typeface="Minion Pro"/>
                <a:cs typeface="Minion Pro"/>
              </a:rPr>
              <a:t>July</a:t>
            </a:r>
            <a:r>
              <a:rPr sz="1100" spc="110" dirty="0">
                <a:latin typeface="Minion Pro"/>
                <a:cs typeface="Minion Pro"/>
              </a:rPr>
              <a:t> </a:t>
            </a:r>
            <a:r>
              <a:rPr lang="en-US" sz="1100" spc="-5" dirty="0">
                <a:latin typeface="Minion Pro"/>
                <a:cs typeface="Minion Pro"/>
              </a:rPr>
              <a:t>13</a:t>
            </a:r>
            <a:r>
              <a:rPr sz="1100" spc="25" dirty="0">
                <a:latin typeface="Times New Roman"/>
                <a:cs typeface="Times New Roman"/>
              </a:rPr>
              <a:t>,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201</a:t>
            </a:r>
            <a:r>
              <a:rPr sz="1100" spc="-5" dirty="0">
                <a:latin typeface="Minion Pro"/>
                <a:cs typeface="Minion Pro"/>
              </a:rPr>
              <a:t>7</a:t>
            </a:r>
            <a:endParaRPr sz="1100">
              <a:latin typeface="Minion Pro"/>
              <a:cs typeface="Minion Pro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762" y="358775"/>
            <a:ext cx="1564640" cy="133350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7661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50361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0361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7661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0361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0970" y="339140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906" y="336491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579" y="3362025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5110" y="49702"/>
                </a:moveTo>
                <a:lnTo>
                  <a:pt x="38475" y="45809"/>
                </a:lnTo>
                <a:lnTo>
                  <a:pt x="47748" y="35700"/>
                </a:lnTo>
                <a:lnTo>
                  <a:pt x="47061" y="17931"/>
                </a:lnTo>
                <a:lnTo>
                  <a:pt x="41417" y="6134"/>
                </a:lnTo>
                <a:lnTo>
                  <a:pt x="32255" y="0"/>
                </a:lnTo>
                <a:lnTo>
                  <a:pt x="15795" y="2168"/>
                </a:lnTo>
                <a:lnTo>
                  <a:pt x="4946" y="9558"/>
                </a:lnTo>
                <a:lnTo>
                  <a:pt x="0" y="20511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9048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9409" y="3362019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2681" y="49708"/>
                </a:moveTo>
                <a:lnTo>
                  <a:pt x="9209" y="45815"/>
                </a:lnTo>
                <a:lnTo>
                  <a:pt x="0" y="35706"/>
                </a:lnTo>
                <a:lnTo>
                  <a:pt x="716" y="17929"/>
                </a:lnTo>
                <a:lnTo>
                  <a:pt x="6379" y="6130"/>
                </a:lnTo>
                <a:lnTo>
                  <a:pt x="15554" y="0"/>
                </a:lnTo>
                <a:lnTo>
                  <a:pt x="32008" y="2174"/>
                </a:lnTo>
                <a:lnTo>
                  <a:pt x="42852" y="9572"/>
                </a:lnTo>
                <a:lnTo>
                  <a:pt x="47794" y="20532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2251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45" dirty="0"/>
              <a:t>Extensions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57784" rIns="0" bIns="0" rtlCol="0">
            <a:spAutoFit/>
          </a:bodyPr>
          <a:lstStyle/>
          <a:p>
            <a:pPr marL="288925" marR="186690" indent="-147955">
              <a:lnSpc>
                <a:spcPct val="102600"/>
              </a:lnSpc>
            </a:pPr>
            <a:r>
              <a:rPr sz="1200" spc="-277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▶ </a:t>
            </a:r>
            <a:r>
              <a:rPr sz="1200" spc="15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 </a:t>
            </a:r>
            <a:r>
              <a:rPr sz="1100" b="1" spc="95" dirty="0">
                <a:latin typeface="Adobe Caslon Pro"/>
                <a:cs typeface="Adobe Caslon Pro"/>
              </a:rPr>
              <a:t>Automatic</a:t>
            </a:r>
            <a:r>
              <a:rPr sz="1100" b="1" dirty="0">
                <a:latin typeface="Adobe Caslon Pro"/>
                <a:cs typeface="Adobe Caslon Pro"/>
              </a:rPr>
              <a:t> </a:t>
            </a:r>
            <a:r>
              <a:rPr sz="1100" b="1" spc="-25" dirty="0">
                <a:latin typeface="Adobe Caslon Pro"/>
                <a:cs typeface="Adobe Caslon Pro"/>
              </a:rPr>
              <a:t> </a:t>
            </a:r>
            <a:r>
              <a:rPr sz="1100" b="1" spc="60" dirty="0">
                <a:latin typeface="Adobe Caslon Pro"/>
                <a:cs typeface="Adobe Caslon Pro"/>
              </a:rPr>
              <a:t>Diﬀere</a:t>
            </a:r>
            <a:r>
              <a:rPr sz="1100" b="1" spc="30" dirty="0">
                <a:latin typeface="Adobe Caslon Pro"/>
                <a:cs typeface="Adobe Caslon Pro"/>
              </a:rPr>
              <a:t>n</a:t>
            </a:r>
            <a:r>
              <a:rPr sz="1100" b="1" spc="70" dirty="0">
                <a:latin typeface="Adobe Caslon Pro"/>
                <a:cs typeface="Adobe Caslon Pro"/>
              </a:rPr>
              <a:t>tiation</a:t>
            </a:r>
            <a:r>
              <a:rPr sz="1100" b="1" dirty="0">
                <a:latin typeface="Adobe Caslon Pro"/>
                <a:cs typeface="Adobe Caslon Pro"/>
              </a:rPr>
              <a:t> </a:t>
            </a:r>
            <a:r>
              <a:rPr sz="1100" b="1" spc="-80" dirty="0">
                <a:latin typeface="Adobe Caslon Pro"/>
                <a:cs typeface="Adobe Caslon Pro"/>
              </a:rPr>
              <a:t> </a:t>
            </a:r>
            <a:r>
              <a:rPr sz="1100" spc="-5" dirty="0"/>
              <a:t>:</a:t>
            </a:r>
            <a:r>
              <a:rPr sz="1100" dirty="0"/>
              <a:t> </a:t>
            </a:r>
            <a:r>
              <a:rPr sz="1100" spc="-65" dirty="0"/>
              <a:t> </a:t>
            </a:r>
            <a:r>
              <a:rPr sz="1100" spc="35" dirty="0"/>
              <a:t>Automatically</a:t>
            </a:r>
            <a:r>
              <a:rPr sz="1100" spc="95" dirty="0"/>
              <a:t> </a:t>
            </a:r>
            <a:r>
              <a:rPr sz="1100" spc="30" dirty="0"/>
              <a:t>computes</a:t>
            </a:r>
            <a:r>
              <a:rPr sz="1100" spc="15" dirty="0"/>
              <a:t> </a:t>
            </a:r>
            <a:r>
              <a:rPr sz="1100" spc="30" dirty="0"/>
              <a:t>gradie</a:t>
            </a:r>
            <a:r>
              <a:rPr sz="1100" spc="5" dirty="0"/>
              <a:t>n</a:t>
            </a:r>
            <a:r>
              <a:rPr sz="1100" spc="55" dirty="0"/>
              <a:t>ts</a:t>
            </a:r>
            <a:r>
              <a:rPr sz="1100" spc="85" dirty="0"/>
              <a:t> </a:t>
            </a:r>
            <a:r>
              <a:rPr sz="1100" spc="5" dirty="0"/>
              <a:t>for</a:t>
            </a:r>
            <a:r>
              <a:rPr sz="1100" spc="85" dirty="0"/>
              <a:t> </a:t>
            </a:r>
            <a:r>
              <a:rPr sz="1100" spc="70" dirty="0"/>
              <a:t>data</a:t>
            </a:r>
            <a:r>
              <a:rPr sz="1100" spc="85" dirty="0"/>
              <a:t> </a:t>
            </a:r>
            <a:r>
              <a:rPr sz="1100" spc="-20" dirty="0"/>
              <a:t>fl</a:t>
            </a:r>
            <a:r>
              <a:rPr sz="1100" spc="-65" dirty="0"/>
              <a:t>o</a:t>
            </a:r>
            <a:r>
              <a:rPr sz="1100" spc="-10" dirty="0"/>
              <a:t>w</a:t>
            </a:r>
            <a:r>
              <a:rPr sz="1100" spc="85" dirty="0"/>
              <a:t> </a:t>
            </a:r>
            <a:r>
              <a:rPr sz="1100" spc="35" dirty="0"/>
              <a:t>graphs.</a:t>
            </a:r>
            <a:endParaRPr sz="1100">
              <a:latin typeface="Adobe Caslon Pro"/>
              <a:cs typeface="Adobe Caslon Pro"/>
            </a:endParaRPr>
          </a:p>
          <a:p>
            <a:pPr marL="288925" marR="5080" indent="-147955">
              <a:lnSpc>
                <a:spcPct val="102699"/>
              </a:lnSpc>
              <a:spcBef>
                <a:spcPts val="295"/>
              </a:spcBef>
            </a:pPr>
            <a:r>
              <a:rPr sz="1200" spc="-277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▶ </a:t>
            </a:r>
            <a:r>
              <a:rPr sz="1200" spc="15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 </a:t>
            </a:r>
            <a:r>
              <a:rPr sz="1100" b="1" spc="114" dirty="0">
                <a:latin typeface="Adobe Caslon Pro"/>
                <a:cs typeface="Adobe Caslon Pro"/>
              </a:rPr>
              <a:t>P</a:t>
            </a:r>
            <a:r>
              <a:rPr sz="1100" b="1" spc="80" dirty="0">
                <a:latin typeface="Adobe Caslon Pro"/>
                <a:cs typeface="Adobe Caslon Pro"/>
              </a:rPr>
              <a:t>artial</a:t>
            </a:r>
            <a:r>
              <a:rPr sz="1100" b="1" dirty="0">
                <a:latin typeface="Adobe Caslon Pro"/>
                <a:cs typeface="Adobe Caslon Pro"/>
              </a:rPr>
              <a:t> </a:t>
            </a:r>
            <a:r>
              <a:rPr sz="1100" b="1" spc="-25" dirty="0">
                <a:latin typeface="Adobe Caslon Pro"/>
                <a:cs typeface="Adobe Caslon Pro"/>
              </a:rPr>
              <a:t> </a:t>
            </a:r>
            <a:r>
              <a:rPr sz="1100" b="1" spc="80" dirty="0">
                <a:latin typeface="Adobe Caslon Pro"/>
                <a:cs typeface="Adobe Caslon Pro"/>
              </a:rPr>
              <a:t>Execution</a:t>
            </a:r>
            <a:r>
              <a:rPr sz="1100" b="1" dirty="0">
                <a:latin typeface="Adobe Caslon Pro"/>
                <a:cs typeface="Adobe Caslon Pro"/>
              </a:rPr>
              <a:t> </a:t>
            </a:r>
            <a:r>
              <a:rPr sz="1100" b="1" spc="-80" dirty="0">
                <a:latin typeface="Adobe Caslon Pro"/>
                <a:cs typeface="Adobe Caslon Pro"/>
              </a:rPr>
              <a:t> </a:t>
            </a:r>
            <a:r>
              <a:rPr sz="1100" spc="-5" dirty="0"/>
              <a:t>:</a:t>
            </a:r>
            <a:r>
              <a:rPr sz="1100" dirty="0"/>
              <a:t> </a:t>
            </a:r>
            <a:r>
              <a:rPr sz="1100" spc="-65" dirty="0"/>
              <a:t> </a:t>
            </a:r>
            <a:r>
              <a:rPr sz="1100" dirty="0"/>
              <a:t>All</a:t>
            </a:r>
            <a:r>
              <a:rPr sz="1100" spc="-30" dirty="0"/>
              <a:t>o</a:t>
            </a:r>
            <a:r>
              <a:rPr sz="1100" spc="-5" dirty="0"/>
              <a:t>ws</a:t>
            </a:r>
            <a:r>
              <a:rPr sz="1100" spc="85" dirty="0"/>
              <a:t> </a:t>
            </a:r>
            <a:r>
              <a:rPr sz="1100" spc="25" dirty="0"/>
              <a:t>T</a:t>
            </a:r>
            <a:r>
              <a:rPr sz="1100" spc="20" dirty="0"/>
              <a:t>ensorFl</a:t>
            </a:r>
            <a:r>
              <a:rPr sz="1100" spc="-5" dirty="0"/>
              <a:t>o</a:t>
            </a:r>
            <a:r>
              <a:rPr sz="1100" spc="-10" dirty="0"/>
              <a:t>w</a:t>
            </a:r>
            <a:r>
              <a:rPr sz="1100" spc="85" dirty="0"/>
              <a:t> </a:t>
            </a:r>
            <a:r>
              <a:rPr sz="1100" spc="5" dirty="0"/>
              <a:t>clie</a:t>
            </a:r>
            <a:r>
              <a:rPr sz="1100" spc="-20" dirty="0"/>
              <a:t>n</a:t>
            </a:r>
            <a:r>
              <a:rPr sz="1100" spc="55" dirty="0"/>
              <a:t>ts</a:t>
            </a:r>
            <a:r>
              <a:rPr sz="1100" spc="85" dirty="0"/>
              <a:t> </a:t>
            </a:r>
            <a:r>
              <a:rPr sz="1100" spc="55" dirty="0"/>
              <a:t>to</a:t>
            </a:r>
            <a:r>
              <a:rPr sz="1100" spc="85" dirty="0"/>
              <a:t> </a:t>
            </a:r>
            <a:r>
              <a:rPr sz="1100" spc="25" dirty="0"/>
              <a:t>execute</a:t>
            </a:r>
            <a:r>
              <a:rPr sz="1100" spc="10" dirty="0"/>
              <a:t> </a:t>
            </a:r>
            <a:r>
              <a:rPr sz="1100" spc="55" dirty="0"/>
              <a:t>a</a:t>
            </a:r>
            <a:r>
              <a:rPr sz="1100" spc="85" dirty="0"/>
              <a:t> </a:t>
            </a:r>
            <a:r>
              <a:rPr sz="1100" spc="40" dirty="0"/>
              <a:t>subgraph</a:t>
            </a:r>
            <a:r>
              <a:rPr sz="1100" spc="90" dirty="0"/>
              <a:t> </a:t>
            </a:r>
            <a:r>
              <a:rPr sz="1100" spc="-20" dirty="0"/>
              <a:t>of</a:t>
            </a:r>
            <a:r>
              <a:rPr sz="1100" spc="85" dirty="0"/>
              <a:t> </a:t>
            </a:r>
            <a:r>
              <a:rPr sz="1100" spc="55" dirty="0"/>
              <a:t>the</a:t>
            </a:r>
            <a:r>
              <a:rPr sz="1100" spc="85" dirty="0"/>
              <a:t> </a:t>
            </a:r>
            <a:r>
              <a:rPr sz="1100" spc="20" dirty="0"/>
              <a:t>e</a:t>
            </a:r>
            <a:r>
              <a:rPr sz="1100" spc="-5" dirty="0"/>
              <a:t>n</a:t>
            </a:r>
            <a:r>
              <a:rPr sz="1100" spc="40" dirty="0"/>
              <a:t>tire</a:t>
            </a:r>
            <a:r>
              <a:rPr sz="1100" spc="85" dirty="0"/>
              <a:t> </a:t>
            </a:r>
            <a:r>
              <a:rPr sz="1100" spc="25" dirty="0"/>
              <a:t>execution</a:t>
            </a:r>
            <a:r>
              <a:rPr sz="1100" spc="90" dirty="0"/>
              <a:t> </a:t>
            </a:r>
            <a:r>
              <a:rPr sz="1100" spc="40" dirty="0"/>
              <a:t>graph.</a:t>
            </a:r>
            <a:endParaRPr sz="1100">
              <a:latin typeface="Adobe Caslon Pro"/>
              <a:cs typeface="Adobe Caslon Pro"/>
            </a:endParaRPr>
          </a:p>
          <a:p>
            <a:pPr marL="288925" marR="768985" indent="-147955">
              <a:lnSpc>
                <a:spcPct val="102699"/>
              </a:lnSpc>
              <a:spcBef>
                <a:spcPts val="295"/>
              </a:spcBef>
            </a:pPr>
            <a:r>
              <a:rPr sz="1200" spc="-277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▶ </a:t>
            </a:r>
            <a:r>
              <a:rPr sz="1200" spc="15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 </a:t>
            </a:r>
            <a:r>
              <a:rPr sz="1100" b="1" spc="70" dirty="0">
                <a:latin typeface="Adobe Caslon Pro"/>
                <a:cs typeface="Adobe Caslon Pro"/>
              </a:rPr>
              <a:t>Device</a:t>
            </a:r>
            <a:r>
              <a:rPr sz="1100" b="1" dirty="0">
                <a:latin typeface="Adobe Caslon Pro"/>
                <a:cs typeface="Adobe Caslon Pro"/>
              </a:rPr>
              <a:t> </a:t>
            </a:r>
            <a:r>
              <a:rPr sz="1100" b="1" spc="-25" dirty="0">
                <a:latin typeface="Adobe Caslon Pro"/>
                <a:cs typeface="Adobe Caslon Pro"/>
              </a:rPr>
              <a:t> </a:t>
            </a:r>
            <a:r>
              <a:rPr sz="1100" b="1" spc="75" dirty="0">
                <a:latin typeface="Adobe Caslon Pro"/>
                <a:cs typeface="Adobe Caslon Pro"/>
              </a:rPr>
              <a:t>Constrai</a:t>
            </a:r>
            <a:r>
              <a:rPr sz="1100" b="1" spc="55" dirty="0">
                <a:latin typeface="Adobe Caslon Pro"/>
                <a:cs typeface="Adobe Caslon Pro"/>
              </a:rPr>
              <a:t>n</a:t>
            </a:r>
            <a:r>
              <a:rPr sz="1100" b="1" spc="90" dirty="0">
                <a:latin typeface="Adobe Caslon Pro"/>
                <a:cs typeface="Adobe Caslon Pro"/>
              </a:rPr>
              <a:t>ts</a:t>
            </a:r>
            <a:r>
              <a:rPr sz="1100" b="1" dirty="0">
                <a:latin typeface="Adobe Caslon Pro"/>
                <a:cs typeface="Adobe Caslon Pro"/>
              </a:rPr>
              <a:t> </a:t>
            </a:r>
            <a:r>
              <a:rPr sz="1100" b="1" spc="-80" dirty="0">
                <a:latin typeface="Adobe Caslon Pro"/>
                <a:cs typeface="Adobe Caslon Pro"/>
              </a:rPr>
              <a:t> </a:t>
            </a:r>
            <a:r>
              <a:rPr sz="1100" spc="25" dirty="0"/>
              <a:t>,</a:t>
            </a:r>
            <a:r>
              <a:rPr sz="1100" spc="85" dirty="0"/>
              <a:t> </a:t>
            </a:r>
            <a:r>
              <a:rPr sz="1100" b="1" spc="70" dirty="0">
                <a:latin typeface="Adobe Caslon Pro"/>
                <a:cs typeface="Adobe Caslon Pro"/>
              </a:rPr>
              <a:t>Co</a:t>
            </a:r>
            <a:r>
              <a:rPr sz="1100" b="1" spc="25" dirty="0">
                <a:latin typeface="Adobe Caslon Pro"/>
                <a:cs typeface="Adobe Caslon Pro"/>
              </a:rPr>
              <a:t>n</a:t>
            </a:r>
            <a:r>
              <a:rPr sz="1100" b="1" spc="75" dirty="0">
                <a:latin typeface="Adobe Caslon Pro"/>
                <a:cs typeface="Adobe Caslon Pro"/>
              </a:rPr>
              <a:t>trol</a:t>
            </a:r>
            <a:r>
              <a:rPr sz="1100" b="1" dirty="0">
                <a:latin typeface="Adobe Caslon Pro"/>
                <a:cs typeface="Adobe Caslon Pro"/>
              </a:rPr>
              <a:t> </a:t>
            </a:r>
            <a:r>
              <a:rPr sz="1100" b="1" spc="-25" dirty="0">
                <a:latin typeface="Adobe Caslon Pro"/>
                <a:cs typeface="Adobe Caslon Pro"/>
              </a:rPr>
              <a:t> </a:t>
            </a:r>
            <a:r>
              <a:rPr sz="1100" b="1" spc="55" dirty="0">
                <a:latin typeface="Adobe Caslon Pro"/>
                <a:cs typeface="Adobe Caslon Pro"/>
              </a:rPr>
              <a:t>Fl</a:t>
            </a:r>
            <a:r>
              <a:rPr sz="1100" b="1" spc="25" dirty="0">
                <a:latin typeface="Adobe Caslon Pro"/>
                <a:cs typeface="Adobe Caslon Pro"/>
              </a:rPr>
              <a:t>o</a:t>
            </a:r>
            <a:r>
              <a:rPr sz="1100" b="1" spc="150" dirty="0">
                <a:latin typeface="Adobe Caslon Pro"/>
                <a:cs typeface="Adobe Caslon Pro"/>
              </a:rPr>
              <a:t>w</a:t>
            </a:r>
            <a:r>
              <a:rPr sz="1100" spc="25" dirty="0"/>
              <a:t>,</a:t>
            </a:r>
            <a:r>
              <a:rPr sz="1100" spc="85" dirty="0"/>
              <a:t> </a:t>
            </a:r>
            <a:r>
              <a:rPr sz="1100" b="1" spc="70" dirty="0">
                <a:latin typeface="Adobe Caslon Pro"/>
                <a:cs typeface="Adobe Caslon Pro"/>
              </a:rPr>
              <a:t>Input </a:t>
            </a:r>
            <a:r>
              <a:rPr sz="1100" b="1" spc="55" dirty="0">
                <a:latin typeface="Adobe Caslon Pro"/>
                <a:cs typeface="Adobe Caslon Pro"/>
              </a:rPr>
              <a:t>O</a:t>
            </a:r>
            <a:r>
              <a:rPr sz="1100" b="1" spc="65" dirty="0">
                <a:latin typeface="Adobe Caslon Pro"/>
                <a:cs typeface="Adobe Caslon Pro"/>
              </a:rPr>
              <a:t>p</a:t>
            </a:r>
            <a:r>
              <a:rPr sz="1100" b="1" spc="75" dirty="0">
                <a:latin typeface="Adobe Caslon Pro"/>
                <a:cs typeface="Adobe Caslon Pro"/>
              </a:rPr>
              <a:t>erations</a:t>
            </a:r>
            <a:r>
              <a:rPr sz="1100" b="1" dirty="0">
                <a:latin typeface="Adobe Caslon Pro"/>
                <a:cs typeface="Adobe Caslon Pro"/>
              </a:rPr>
              <a:t> </a:t>
            </a:r>
            <a:r>
              <a:rPr sz="1100" b="1" spc="-75" dirty="0">
                <a:latin typeface="Adobe Caslon Pro"/>
                <a:cs typeface="Adobe Caslon Pro"/>
              </a:rPr>
              <a:t> </a:t>
            </a:r>
            <a:r>
              <a:rPr sz="1100" spc="25" dirty="0"/>
              <a:t>,</a:t>
            </a:r>
            <a:r>
              <a:rPr sz="1100" spc="85" dirty="0"/>
              <a:t> </a:t>
            </a:r>
            <a:r>
              <a:rPr sz="1100" b="1" spc="65" dirty="0">
                <a:latin typeface="Adobe Caslon Pro"/>
                <a:cs typeface="Adobe Caslon Pro"/>
              </a:rPr>
              <a:t>Queues</a:t>
            </a:r>
            <a:r>
              <a:rPr sz="1100" b="1" dirty="0">
                <a:latin typeface="Adobe Caslon Pro"/>
                <a:cs typeface="Adobe Caslon Pro"/>
              </a:rPr>
              <a:t> </a:t>
            </a:r>
            <a:r>
              <a:rPr sz="1100" b="1" spc="-80" dirty="0">
                <a:latin typeface="Adobe Caslon Pro"/>
                <a:cs typeface="Adobe Caslon Pro"/>
              </a:rPr>
              <a:t> </a:t>
            </a:r>
            <a:r>
              <a:rPr sz="1100" spc="25" dirty="0"/>
              <a:t>,</a:t>
            </a:r>
            <a:r>
              <a:rPr sz="1100" spc="85" dirty="0"/>
              <a:t> </a:t>
            </a:r>
            <a:r>
              <a:rPr sz="1100" b="1" spc="70" dirty="0">
                <a:latin typeface="Adobe Caslon Pro"/>
                <a:cs typeface="Adobe Caslon Pro"/>
              </a:rPr>
              <a:t>Co</a:t>
            </a:r>
            <a:r>
              <a:rPr sz="1100" b="1" spc="25" dirty="0">
                <a:latin typeface="Adobe Caslon Pro"/>
                <a:cs typeface="Adobe Caslon Pro"/>
              </a:rPr>
              <a:t>n</a:t>
            </a:r>
            <a:r>
              <a:rPr sz="1100" b="1" spc="80" dirty="0">
                <a:latin typeface="Adobe Caslon Pro"/>
                <a:cs typeface="Adobe Caslon Pro"/>
              </a:rPr>
              <a:t>tainers</a:t>
            </a:r>
            <a:r>
              <a:rPr sz="1100" b="1" dirty="0">
                <a:latin typeface="Adobe Caslon Pro"/>
                <a:cs typeface="Adobe Caslon Pro"/>
              </a:rPr>
              <a:t> </a:t>
            </a:r>
            <a:r>
              <a:rPr sz="1100" b="1" spc="-80" dirty="0">
                <a:latin typeface="Adobe Caslon Pro"/>
                <a:cs typeface="Adobe Caslon Pro"/>
              </a:rPr>
              <a:t> </a:t>
            </a:r>
            <a:r>
              <a:rPr sz="1100" i="1" spc="25" dirty="0">
                <a:latin typeface="Times New Roman"/>
                <a:cs typeface="Times New Roman"/>
              </a:rPr>
              <a:t>·</a:t>
            </a:r>
            <a:r>
              <a:rPr sz="1100" i="1" spc="-95" dirty="0">
                <a:latin typeface="Times New Roman"/>
                <a:cs typeface="Times New Roman"/>
              </a:rPr>
              <a:t> </a:t>
            </a:r>
            <a:r>
              <a:rPr sz="1100" i="1" spc="25" dirty="0">
                <a:latin typeface="Times New Roman"/>
                <a:cs typeface="Times New Roman"/>
              </a:rPr>
              <a:t>·</a:t>
            </a:r>
            <a:r>
              <a:rPr sz="1100" i="1" spc="-95" dirty="0">
                <a:latin typeface="Times New Roman"/>
                <a:cs typeface="Times New Roman"/>
              </a:rPr>
              <a:t> </a:t>
            </a:r>
            <a:r>
              <a:rPr sz="1100" i="1" spc="25" dirty="0">
                <a:latin typeface="Times New Roman"/>
                <a:cs typeface="Times New Roman"/>
              </a:rPr>
              <a:t>·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7661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50361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0361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7661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0361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0970" y="339140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906" y="336491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579" y="3362025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5110" y="49702"/>
                </a:moveTo>
                <a:lnTo>
                  <a:pt x="38475" y="45809"/>
                </a:lnTo>
                <a:lnTo>
                  <a:pt x="47748" y="35700"/>
                </a:lnTo>
                <a:lnTo>
                  <a:pt x="47061" y="17931"/>
                </a:lnTo>
                <a:lnTo>
                  <a:pt x="41417" y="6134"/>
                </a:lnTo>
                <a:lnTo>
                  <a:pt x="32255" y="0"/>
                </a:lnTo>
                <a:lnTo>
                  <a:pt x="15795" y="2168"/>
                </a:lnTo>
                <a:lnTo>
                  <a:pt x="4946" y="9558"/>
                </a:lnTo>
                <a:lnTo>
                  <a:pt x="0" y="20511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9048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9409" y="3362019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2681" y="49708"/>
                </a:moveTo>
                <a:lnTo>
                  <a:pt x="9209" y="45815"/>
                </a:lnTo>
                <a:lnTo>
                  <a:pt x="0" y="35706"/>
                </a:lnTo>
                <a:lnTo>
                  <a:pt x="716" y="17929"/>
                </a:lnTo>
                <a:lnTo>
                  <a:pt x="6379" y="6130"/>
                </a:lnTo>
                <a:lnTo>
                  <a:pt x="15554" y="0"/>
                </a:lnTo>
                <a:lnTo>
                  <a:pt x="32008" y="2174"/>
                </a:lnTo>
                <a:lnTo>
                  <a:pt x="42852" y="9572"/>
                </a:lnTo>
                <a:lnTo>
                  <a:pt x="47794" y="20532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2251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5" dirty="0"/>
              <a:t>Gradie</a:t>
            </a:r>
            <a:r>
              <a:rPr spc="25" dirty="0"/>
              <a:t>n</a:t>
            </a:r>
            <a:r>
              <a:rPr spc="155" dirty="0"/>
              <a:t>t</a:t>
            </a:r>
            <a:r>
              <a:rPr spc="114" dirty="0"/>
              <a:t> </a:t>
            </a:r>
            <a:r>
              <a:rPr spc="70" dirty="0"/>
              <a:t>Computation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7345" y="519661"/>
            <a:ext cx="338709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99"/>
              </a:lnSpc>
            </a:pPr>
            <a:r>
              <a:rPr sz="1100" spc="20" dirty="0">
                <a:latin typeface="Times New Roman"/>
                <a:cs typeface="Times New Roman"/>
              </a:rPr>
              <a:t>TensorFl</a:t>
            </a:r>
            <a:r>
              <a:rPr sz="1100" spc="-5" dirty="0">
                <a:latin typeface="Times New Roman"/>
                <a:cs typeface="Times New Roman"/>
              </a:rPr>
              <a:t>o</a:t>
            </a:r>
            <a:r>
              <a:rPr sz="1100" spc="-10" dirty="0">
                <a:latin typeface="Times New Roman"/>
                <a:cs typeface="Times New Roman"/>
              </a:rPr>
              <a:t>w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35" dirty="0">
                <a:latin typeface="Times New Roman"/>
                <a:cs typeface="Times New Roman"/>
              </a:rPr>
              <a:t>has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built-in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40" dirty="0">
                <a:latin typeface="Times New Roman"/>
                <a:cs typeface="Times New Roman"/>
              </a:rPr>
              <a:t>sup</a:t>
            </a:r>
            <a:r>
              <a:rPr sz="1100" spc="70" dirty="0">
                <a:latin typeface="Times New Roman"/>
                <a:cs typeface="Times New Roman"/>
              </a:rPr>
              <a:t>p</a:t>
            </a:r>
            <a:r>
              <a:rPr sz="1100" spc="55" dirty="0">
                <a:latin typeface="Times New Roman"/>
                <a:cs typeface="Times New Roman"/>
              </a:rPr>
              <a:t>ort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for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45" dirty="0">
                <a:latin typeface="Times New Roman"/>
                <a:cs typeface="Times New Roman"/>
              </a:rPr>
              <a:t>automatic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gradie</a:t>
            </a:r>
            <a:r>
              <a:rPr sz="1100" spc="5" dirty="0">
                <a:latin typeface="Times New Roman"/>
                <a:cs typeface="Times New Roman"/>
              </a:rPr>
              <a:t>n</a:t>
            </a:r>
            <a:r>
              <a:rPr sz="1100" spc="114" dirty="0">
                <a:latin typeface="Times New Roman"/>
                <a:cs typeface="Times New Roman"/>
              </a:rPr>
              <a:t>t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45" dirty="0">
                <a:latin typeface="Times New Roman"/>
                <a:cs typeface="Times New Roman"/>
              </a:rPr>
              <a:t>computation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3164" y="999697"/>
            <a:ext cx="2721424" cy="1999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35" dirty="0"/>
              <a:t>P</a:t>
            </a:r>
            <a:r>
              <a:rPr spc="65" dirty="0"/>
              <a:t>artial</a:t>
            </a:r>
            <a:r>
              <a:rPr spc="114" dirty="0"/>
              <a:t> </a:t>
            </a:r>
            <a:r>
              <a:rPr spc="50" dirty="0"/>
              <a:t>Execution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345" y="633453"/>
            <a:ext cx="324548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20" dirty="0">
                <a:latin typeface="Times New Roman"/>
                <a:cs typeface="Times New Roman"/>
              </a:rPr>
              <a:t>T</a:t>
            </a:r>
            <a:r>
              <a:rPr sz="1100" spc="-5" dirty="0">
                <a:latin typeface="Times New Roman"/>
                <a:cs typeface="Times New Roman"/>
              </a:rPr>
              <a:t>o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execute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an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arbitrary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40" dirty="0">
                <a:latin typeface="Times New Roman"/>
                <a:cs typeface="Times New Roman"/>
              </a:rPr>
              <a:t>subgraph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of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the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whole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40" dirty="0">
                <a:latin typeface="Times New Roman"/>
                <a:cs typeface="Times New Roman"/>
              </a:rPr>
              <a:t>graph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3220" y="941437"/>
            <a:ext cx="2721753" cy="1886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F</a:t>
            </a:r>
            <a:r>
              <a:rPr spc="55" dirty="0"/>
              <a:t>eatures</a:t>
            </a:r>
            <a:r>
              <a:rPr spc="120" dirty="0"/>
              <a:t> </a:t>
            </a:r>
            <a:r>
              <a:rPr spc="60" dirty="0"/>
              <a:t>Summary</a:t>
            </a:r>
          </a:p>
        </p:txBody>
      </p:sp>
      <p:sp>
        <p:nvSpPr>
          <p:cNvPr id="3" name="object 3"/>
          <p:cNvSpPr/>
          <p:nvPr/>
        </p:nvSpPr>
        <p:spPr>
          <a:xfrm>
            <a:off x="215504" y="815975"/>
            <a:ext cx="1506470" cy="2186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图片 3" descr="说明: TensorFlow实战/92329D5B-F987-440F-9084-FAB0ABA156C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1" y="206375"/>
            <a:ext cx="1905000" cy="160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说明: TensorFlow实战/FDBDECCC-EB1D-43CA-AD16-36D6AD26175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909017"/>
            <a:ext cx="1552548" cy="127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215444"/>
          </a:xfrm>
        </p:spPr>
        <p:txBody>
          <a:bodyPr/>
          <a:lstStyle/>
          <a:p>
            <a:r>
              <a:rPr kumimoji="1" lang="en-US" altLang="zh-CN"/>
              <a:t>Multi-GPU in Single Machine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401220"/>
            <a:ext cx="3627932" cy="1752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516" y="2186559"/>
            <a:ext cx="1143000" cy="11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9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7661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50361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0361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7661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0361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0970" y="339140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906" y="336491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579" y="3362025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5110" y="49702"/>
                </a:moveTo>
                <a:lnTo>
                  <a:pt x="38475" y="45809"/>
                </a:lnTo>
                <a:lnTo>
                  <a:pt x="47748" y="35700"/>
                </a:lnTo>
                <a:lnTo>
                  <a:pt x="47061" y="17931"/>
                </a:lnTo>
                <a:lnTo>
                  <a:pt x="41417" y="6134"/>
                </a:lnTo>
                <a:lnTo>
                  <a:pt x="32255" y="0"/>
                </a:lnTo>
                <a:lnTo>
                  <a:pt x="15795" y="2168"/>
                </a:lnTo>
                <a:lnTo>
                  <a:pt x="4946" y="9558"/>
                </a:lnTo>
                <a:lnTo>
                  <a:pt x="0" y="20511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9048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9409" y="3362019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2681" y="49708"/>
                </a:moveTo>
                <a:lnTo>
                  <a:pt x="9209" y="45815"/>
                </a:lnTo>
                <a:lnTo>
                  <a:pt x="0" y="35706"/>
                </a:lnTo>
                <a:lnTo>
                  <a:pt x="716" y="17929"/>
                </a:lnTo>
                <a:lnTo>
                  <a:pt x="6379" y="6130"/>
                </a:lnTo>
                <a:lnTo>
                  <a:pt x="15554" y="0"/>
                </a:lnTo>
                <a:lnTo>
                  <a:pt x="32008" y="2174"/>
                </a:lnTo>
                <a:lnTo>
                  <a:pt x="42852" y="9572"/>
                </a:lnTo>
                <a:lnTo>
                  <a:pt x="47794" y="20532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2251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5250" y="120792"/>
            <a:ext cx="44196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65" dirty="0"/>
              <a:t>Distributed Training</a:t>
            </a:r>
            <a:endParaRPr spc="65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451390"/>
            <a:ext cx="3037588" cy="15448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089149"/>
            <a:ext cx="1747036" cy="1228481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215444"/>
          </a:xfrm>
        </p:spPr>
        <p:txBody>
          <a:bodyPr/>
          <a:lstStyle/>
          <a:p>
            <a:r>
              <a:rPr kumimoji="1" lang="en-US" altLang="zh-CN"/>
              <a:t>TensorFlow Serving &amp; TensorBoard</a:t>
            </a:r>
            <a:endParaRPr kumimoji="1" lang="zh-CN" altLang="en-US"/>
          </a:p>
        </p:txBody>
      </p:sp>
      <p:sp>
        <p:nvSpPr>
          <p:cNvPr id="3" name="object 2"/>
          <p:cNvSpPr/>
          <p:nvPr/>
        </p:nvSpPr>
        <p:spPr>
          <a:xfrm>
            <a:off x="2064694" y="619980"/>
            <a:ext cx="2201436" cy="1178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2106" y="589817"/>
            <a:ext cx="1033095" cy="1208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743" y="1920091"/>
            <a:ext cx="2046005" cy="1249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2897" y="1926967"/>
            <a:ext cx="2066163" cy="12313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8755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215444"/>
          </a:xfrm>
        </p:spPr>
        <p:txBody>
          <a:bodyPr/>
          <a:lstStyle/>
          <a:p>
            <a:r>
              <a:rPr kumimoji="1" lang="en-US" altLang="zh-CN"/>
              <a:t>Native API on FCN,CNN,RNN </a:t>
            </a:r>
            <a:endParaRPr kumimoji="1" lang="zh-CN" altLang="en-US"/>
          </a:p>
        </p:txBody>
      </p:sp>
      <p:sp>
        <p:nvSpPr>
          <p:cNvPr id="4" name="object 3"/>
          <p:cNvSpPr txBox="1"/>
          <p:nvPr/>
        </p:nvSpPr>
        <p:spPr>
          <a:xfrm>
            <a:off x="247650" y="658062"/>
            <a:ext cx="4267200" cy="2774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99"/>
              </a:lnSpc>
            </a:pPr>
            <a:r>
              <a:rPr lang="en-US" sz="1100">
                <a:solidFill>
                  <a:srgbClr val="0070C0"/>
                </a:solidFill>
                <a:latin typeface="Helvetica"/>
                <a:ea typeface="Helvetica"/>
                <a:cs typeface="Helvetica"/>
              </a:rPr>
              <a:t>FCN</a:t>
            </a:r>
            <a:endParaRPr lang="en-US"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W1 = tf.Variable(tf.truncated_normal([in_units, h1_units], stddev=0.1))</a:t>
            </a: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b1 = tf.Variable(tf.zeros([h1_units]))</a:t>
            </a: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W2 = tf.Variable(tf.zeros([h1_units, 10]))</a:t>
            </a: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b2 = tf.Variable(tf.zeros([10]))</a:t>
            </a: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hidden1 = tf.nn.relu(tf.matmul(x, W1) + b1)</a:t>
            </a: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y = tf.nn.softmax(tf.matmul(hidden1, W2) + b2)</a:t>
            </a:r>
          </a:p>
          <a:p>
            <a:pPr marL="12700" marR="5080">
              <a:lnSpc>
                <a:spcPct val="102699"/>
              </a:lnSpc>
            </a:pPr>
            <a:endParaRPr lang="en-US"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</a:pPr>
            <a:r>
              <a:rPr lang="en-US" sz="1100">
                <a:solidFill>
                  <a:srgbClr val="0070C0"/>
                </a:solidFill>
                <a:latin typeface="Helvetica"/>
                <a:ea typeface="Helvetica"/>
                <a:cs typeface="Helvetica"/>
              </a:rPr>
              <a:t>CNN</a:t>
            </a:r>
          </a:p>
          <a:p>
            <a:pPr marL="12700" marR="5080">
              <a:lnSpc>
                <a:spcPct val="102699"/>
              </a:lnSpc>
            </a:pPr>
            <a:r>
              <a:rPr lang="en-US" altLang="zh-CN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W_conv1 = tf.Variable(tf.truncated_normal([5, 5, 1, 32], stddev=0.1))</a:t>
            </a:r>
          </a:p>
          <a:p>
            <a:pPr marL="12700" marR="5080">
              <a:lnSpc>
                <a:spcPct val="102699"/>
              </a:lnSpc>
            </a:pPr>
            <a:r>
              <a:rPr lang="en-US" altLang="zh-CN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b_conv1 = tf.Variable(tf.constant(0.1, shape=[32]))</a:t>
            </a:r>
            <a:endParaRPr lang="en-US" sz="8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def conv2d(x, W):  </a:t>
            </a: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    return tf.nn.conv2d(x, W, strides=[1, 1, 1, 1], padding='SAME')</a:t>
            </a: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def max_pool_2x2(x):  </a:t>
            </a: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    return tf.nn.max_pool(x, ksize=[1, 2, 2, 1], strides=[1, 2, 2, 1],</a:t>
            </a: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               padding='SAME')   </a:t>
            </a: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h_conv1 = tf.nn.relu(conv2d(x_image, W_conv1) + b_conv1)</a:t>
            </a:r>
          </a:p>
          <a:p>
            <a:pPr marL="12700" marR="5080">
              <a:lnSpc>
                <a:spcPct val="102699"/>
              </a:lnSpc>
            </a:pPr>
            <a:r>
              <a:rPr lang="en-US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h_pool1 = max_pool_2x2(h_conv1)</a:t>
            </a:r>
          </a:p>
          <a:p>
            <a:pPr marL="12700" marR="5080">
              <a:lnSpc>
                <a:spcPct val="102699"/>
              </a:lnSpc>
            </a:pPr>
            <a:endParaRPr lang="en-US"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</a:pPr>
            <a:endParaRPr lang="en-US" sz="11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618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215444"/>
          </a:xfrm>
        </p:spPr>
        <p:txBody>
          <a:bodyPr/>
          <a:lstStyle/>
          <a:p>
            <a:r>
              <a:rPr kumimoji="1" lang="en-US" altLang="zh-CN"/>
              <a:t>Native API on FCN,CNN,RNN</a:t>
            </a:r>
            <a:endParaRPr kumimoji="1"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247650" y="663575"/>
            <a:ext cx="4267200" cy="227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100">
                <a:solidFill>
                  <a:srgbClr val="0070C0"/>
                </a:solidFill>
                <a:latin typeface="Helvetica"/>
                <a:ea typeface="Helvetica"/>
                <a:cs typeface="Helvetica"/>
              </a:rPr>
              <a:t>Embedding &amp; LSTM</a:t>
            </a:r>
            <a:endParaRPr lang="en-US" altLang="zh-CN" sz="800">
              <a:solidFill>
                <a:srgbClr val="0070C0"/>
              </a:solidFill>
              <a:latin typeface="Helvetica"/>
              <a:ea typeface="Helvetica"/>
              <a:cs typeface="Helvetica"/>
            </a:endParaRP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800">
                <a:latin typeface="Consolas" charset="0"/>
                <a:ea typeface="Consolas" charset="0"/>
                <a:cs typeface="Consolas" charset="0"/>
              </a:rPr>
              <a:t>word_vectors = </a:t>
            </a:r>
            <a:r>
              <a:rPr lang="en-US" altLang="zh-CN" sz="800">
                <a:latin typeface="Consolas" charset="0"/>
                <a:ea typeface="Consolas" charset="0"/>
                <a:cs typeface="Consolas" charset="0"/>
              </a:rPr>
              <a:t>tf.contrib.layers.embed_sequence(features</a:t>
            </a:r>
            <a:r>
              <a:rPr lang="en-US" altLang="zh-CN" sz="800">
                <a:latin typeface="Consolas" charset="0"/>
                <a:ea typeface="Consolas" charset="0"/>
                <a:cs typeface="Consolas" charset="0"/>
              </a:rPr>
              <a:t>, vocab_size=n_words, </a:t>
            </a:r>
            <a:r>
              <a:rPr lang="en-US" altLang="zh-CN" sz="800">
                <a:latin typeface="Consolas" charset="0"/>
                <a:ea typeface="Consolas" charset="0"/>
                <a:cs typeface="Consolas" charset="0"/>
              </a:rPr>
              <a:t>	embed_dim=EMBEDDING_SIZE</a:t>
            </a:r>
            <a:r>
              <a:rPr lang="en-US" altLang="zh-CN" sz="800">
                <a:latin typeface="Consolas" charset="0"/>
                <a:ea typeface="Consolas" charset="0"/>
                <a:cs typeface="Consolas" charset="0"/>
              </a:rPr>
              <a:t>, scope='words</a:t>
            </a:r>
            <a:r>
              <a:rPr lang="en-US" altLang="zh-CN" sz="80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800">
                <a:latin typeface="Consolas" charset="0"/>
                <a:ea typeface="Consolas" charset="0"/>
                <a:cs typeface="Consolas" charset="0"/>
              </a:rPr>
              <a:t>word_list = tf.unstack(word_vectors, axis=1</a:t>
            </a:r>
            <a:r>
              <a:rPr lang="en-US" altLang="zh-CN" sz="80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8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cell = tf.nn.rnn_cell.BasicLSTMCell(EMBEDDING_SIZE)</a:t>
            </a: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outputs, state = tf.nn.static_rnn(cell, inputs=word_list, dtype=tf.float32)</a:t>
            </a: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8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8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100">
                <a:solidFill>
                  <a:srgbClr val="0070C0"/>
                </a:solidFill>
                <a:latin typeface="Helvetica"/>
                <a:ea typeface="Helvetica"/>
                <a:cs typeface="Helvetica"/>
              </a:rPr>
              <a:t>Loss &amp; Optimizer</a:t>
            </a: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cross_entropy = tf.reduce_mean(-tf.reduce_sum(y_ * tf.log(y),</a:t>
            </a: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                               reduction_indices=[1]))</a:t>
            </a: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8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train_step = tf.train.GradientDescentOptimizer(0.5).minimize(cross_entropy) </a:t>
            </a: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8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endParaRPr lang="en-US" sz="700">
              <a:solidFill>
                <a:schemeClr val="tx1">
                  <a:lumMod val="50000"/>
                  <a:lumOff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endParaRPr lang="en-US"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</a:pPr>
            <a:endParaRPr lang="en-US" sz="11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195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215444"/>
          </a:xfrm>
        </p:spPr>
        <p:txBody>
          <a:bodyPr/>
          <a:lstStyle/>
          <a:p>
            <a:r>
              <a:rPr kumimoji="1" lang="en-US" altLang="zh-CN"/>
              <a:t>tf.contrib.layers(slim) API on FCN,CNN </a:t>
            </a:r>
            <a:endParaRPr kumimoji="1" lang="zh-CN" altLang="en-US"/>
          </a:p>
        </p:txBody>
      </p:sp>
      <p:sp>
        <p:nvSpPr>
          <p:cNvPr id="4" name="object 3"/>
          <p:cNvSpPr txBox="1"/>
          <p:nvPr/>
        </p:nvSpPr>
        <p:spPr>
          <a:xfrm>
            <a:off x="247650" y="455417"/>
            <a:ext cx="4267200" cy="2218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99"/>
              </a:lnSpc>
            </a:pPr>
            <a:r>
              <a:rPr lang="en-US" altLang="zh-CN" sz="1000">
                <a:latin typeface="Helvetica" charset="0"/>
                <a:ea typeface="Helvetica" charset="0"/>
                <a:cs typeface="Helvetica" charset="0"/>
              </a:rPr>
              <a:t>Automatically set default activation_fn, weights_initializer, bias_initializer</a:t>
            </a:r>
          </a:p>
          <a:p>
            <a:pPr marL="12700" marR="5080">
              <a:lnSpc>
                <a:spcPct val="102699"/>
              </a:lnSpc>
            </a:pPr>
            <a:r>
              <a:rPr lang="en-US" altLang="zh-CN" sz="1000">
                <a:latin typeface="Helvetica" charset="0"/>
                <a:ea typeface="Helvetica" charset="0"/>
                <a:cs typeface="Helvetica" charset="0"/>
              </a:rPr>
              <a:t>activation_fn          →  tf.nn.relu</a:t>
            </a:r>
          </a:p>
          <a:p>
            <a:pPr marL="12700" marR="5080">
              <a:lnSpc>
                <a:spcPct val="102699"/>
              </a:lnSpc>
            </a:pPr>
            <a:r>
              <a:rPr lang="en-US" altLang="zh-CN" sz="1000">
                <a:latin typeface="Helvetica" charset="0"/>
                <a:ea typeface="Helvetica" charset="0"/>
                <a:cs typeface="Helvetica" charset="0"/>
              </a:rPr>
              <a:t>weights_initializer  →  initializers.xavier_initializer()</a:t>
            </a:r>
          </a:p>
          <a:p>
            <a:pPr marL="12700" marR="5080">
              <a:lnSpc>
                <a:spcPct val="102699"/>
              </a:lnSpc>
            </a:pPr>
            <a:r>
              <a:rPr lang="en-US" altLang="zh-CN" sz="1000">
                <a:latin typeface="Helvetica" charset="0"/>
                <a:ea typeface="Helvetica" charset="0"/>
                <a:cs typeface="Helvetica" charset="0"/>
              </a:rPr>
              <a:t>bias_initializer        →  tf.zeros_initializer()</a:t>
            </a:r>
          </a:p>
          <a:p>
            <a:pPr marL="12700" marR="5080">
              <a:lnSpc>
                <a:spcPct val="102699"/>
              </a:lnSpc>
            </a:pPr>
            <a:endParaRPr lang="en-US" altLang="zh-CN"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</a:pPr>
            <a:r>
              <a:rPr lang="en-US" altLang="zh-CN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layers = tf.contrib.layers # tf.contrib.slim</a:t>
            </a:r>
            <a:endParaRPr lang="en-US" sz="7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endParaRPr lang="en-US"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</a:pPr>
            <a:r>
              <a:rPr lang="en-US" sz="1100">
                <a:solidFill>
                  <a:srgbClr val="0070C0"/>
                </a:solidFill>
                <a:latin typeface="Helvetica"/>
                <a:ea typeface="Helvetica"/>
                <a:cs typeface="Helvetica"/>
              </a:rPr>
              <a:t>FCN</a:t>
            </a:r>
          </a:p>
          <a:p>
            <a:pPr marL="12700" marR="5080">
              <a:lnSpc>
                <a:spcPct val="102699"/>
              </a:lnSpc>
            </a:pPr>
            <a:r>
              <a:rPr lang="en-US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hidden1 = layers.fully_connected(x, h1_units)</a:t>
            </a:r>
          </a:p>
          <a:p>
            <a:pPr marL="12700" marR="5080">
              <a:lnSpc>
                <a:spcPct val="102699"/>
              </a:lnSpc>
            </a:pPr>
            <a:r>
              <a:rPr lang="en-US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y = layers.fully_connected(x,10,activation_fn=</a:t>
            </a:r>
            <a:r>
              <a:rPr lang="en-US" altLang="zh-CN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layers.softmax</a:t>
            </a:r>
            <a:r>
              <a:rPr lang="en-US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12700" marR="5080">
              <a:lnSpc>
                <a:spcPct val="102699"/>
              </a:lnSpc>
            </a:pPr>
            <a:endParaRPr lang="en-US" sz="7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r>
              <a:rPr lang="en-US" sz="1100">
                <a:solidFill>
                  <a:srgbClr val="0070C0"/>
                </a:solidFill>
                <a:latin typeface="Helvetica"/>
                <a:ea typeface="Helvetica"/>
                <a:cs typeface="Helvetica"/>
              </a:rPr>
              <a:t>CNN</a:t>
            </a:r>
          </a:p>
          <a:p>
            <a:pPr marL="12700" marR="5080">
              <a:lnSpc>
                <a:spcPct val="102699"/>
              </a:lnSpc>
            </a:pPr>
            <a:r>
              <a:rPr lang="en-US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h_conv1 = layers.conv2d(inputs,num_outputs=32,kernel_size=[8,8],stride=[4,4],</a:t>
            </a:r>
          </a:p>
          <a:p>
            <a:pPr marL="12700" marR="5080">
              <a:lnSpc>
                <a:spcPct val="102699"/>
              </a:lnSpc>
            </a:pPr>
            <a:r>
              <a:rPr lang="en-US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              padding='VALID')</a:t>
            </a:r>
          </a:p>
          <a:p>
            <a:pPr marL="12700" marR="5080">
              <a:lnSpc>
                <a:spcPct val="102699"/>
              </a:lnSpc>
            </a:pPr>
            <a:r>
              <a:rPr lang="en-US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h_pool1 = layers.max_pool2d(h_conv1, [2,2])</a:t>
            </a:r>
          </a:p>
          <a:p>
            <a:pPr marL="12700" marR="5080">
              <a:lnSpc>
                <a:spcPct val="102699"/>
              </a:lnSpc>
            </a:pPr>
            <a:endParaRPr lang="en-US" sz="7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79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7661" y="33609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50361" y="33736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0361" y="33863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7661" y="33990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0361" y="34117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0970" y="339140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19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907" y="3364907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5" y="15189"/>
                </a:moveTo>
                <a:lnTo>
                  <a:pt x="30365" y="6807"/>
                </a:lnTo>
                <a:lnTo>
                  <a:pt x="23571" y="0"/>
                </a:lnTo>
                <a:lnTo>
                  <a:pt x="15176" y="0"/>
                </a:lnTo>
                <a:lnTo>
                  <a:pt x="6794" y="0"/>
                </a:lnTo>
                <a:lnTo>
                  <a:pt x="0" y="6807"/>
                </a:lnTo>
                <a:lnTo>
                  <a:pt x="0" y="15189"/>
                </a:lnTo>
                <a:lnTo>
                  <a:pt x="0" y="23571"/>
                </a:lnTo>
                <a:lnTo>
                  <a:pt x="6794" y="30378"/>
                </a:lnTo>
                <a:lnTo>
                  <a:pt x="15176" y="30378"/>
                </a:lnTo>
                <a:lnTo>
                  <a:pt x="23571" y="30378"/>
                </a:lnTo>
                <a:lnTo>
                  <a:pt x="30365" y="23571"/>
                </a:lnTo>
                <a:lnTo>
                  <a:pt x="30365" y="15189"/>
                </a:lnTo>
                <a:close/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580" y="3362025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5110" y="49702"/>
                </a:moveTo>
                <a:lnTo>
                  <a:pt x="38475" y="45808"/>
                </a:lnTo>
                <a:lnTo>
                  <a:pt x="47747" y="35700"/>
                </a:lnTo>
                <a:lnTo>
                  <a:pt x="47060" y="17931"/>
                </a:lnTo>
                <a:lnTo>
                  <a:pt x="41416" y="6134"/>
                </a:lnTo>
                <a:lnTo>
                  <a:pt x="32254" y="0"/>
                </a:lnTo>
                <a:lnTo>
                  <a:pt x="15794" y="2168"/>
                </a:lnTo>
                <a:lnTo>
                  <a:pt x="4946" y="9559"/>
                </a:lnTo>
                <a:lnTo>
                  <a:pt x="0" y="20512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9050" y="3378708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9408" y="3362019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2681" y="49708"/>
                </a:moveTo>
                <a:lnTo>
                  <a:pt x="9209" y="45814"/>
                </a:lnTo>
                <a:lnTo>
                  <a:pt x="0" y="35706"/>
                </a:lnTo>
                <a:lnTo>
                  <a:pt x="716" y="17928"/>
                </a:lnTo>
                <a:lnTo>
                  <a:pt x="6380" y="6130"/>
                </a:lnTo>
                <a:lnTo>
                  <a:pt x="15555" y="0"/>
                </a:lnTo>
                <a:lnTo>
                  <a:pt x="32008" y="2174"/>
                </a:lnTo>
                <a:lnTo>
                  <a:pt x="42852" y="9572"/>
                </a:lnTo>
                <a:lnTo>
                  <a:pt x="47794" y="20533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2250" y="3378708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What</a:t>
            </a:r>
            <a:r>
              <a:rPr spc="120" dirty="0"/>
              <a:t> </a:t>
            </a:r>
            <a:r>
              <a:rPr dirty="0"/>
              <a:t>is</a:t>
            </a:r>
            <a:r>
              <a:rPr spc="114" dirty="0"/>
              <a:t> </a:t>
            </a:r>
            <a:r>
              <a:rPr spc="35" dirty="0"/>
              <a:t>TensorFl</a:t>
            </a:r>
            <a:r>
              <a:rPr spc="5" dirty="0"/>
              <a:t>o</a:t>
            </a:r>
            <a:r>
              <a:rPr dirty="0"/>
              <a:t>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7345" y="579710"/>
            <a:ext cx="3686175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6100"/>
              </a:lnSpc>
            </a:pPr>
            <a:r>
              <a:rPr sz="1100" spc="20" dirty="0">
                <a:latin typeface="Times New Roman"/>
                <a:cs typeface="Times New Roman"/>
              </a:rPr>
              <a:t>TensorFlow</a:t>
            </a:r>
            <a:r>
              <a:rPr sz="1100" spc="80" dirty="0">
                <a:latin typeface="Times New Roman"/>
                <a:cs typeface="Times New Roman"/>
              </a:rPr>
              <a:t> </a:t>
            </a:r>
            <a:r>
              <a:rPr sz="1200" spc="30" baseline="27777" dirty="0">
                <a:latin typeface="Times New Roman"/>
                <a:cs typeface="Times New Roman"/>
              </a:rPr>
              <a:t>1</a:t>
            </a:r>
            <a:r>
              <a:rPr sz="1200" baseline="27777" dirty="0">
                <a:latin typeface="Times New Roman"/>
                <a:cs typeface="Times New Roman"/>
              </a:rPr>
              <a:t> </a:t>
            </a:r>
            <a:r>
              <a:rPr sz="1200" spc="15" baseline="27777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is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an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interface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for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Times New Roman"/>
                <a:cs typeface="Times New Roman"/>
              </a:rPr>
              <a:t>expressing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25" dirty="0">
                <a:solidFill>
                  <a:srgbClr val="FF0000"/>
                </a:solidFill>
                <a:latin typeface="Times New Roman"/>
                <a:cs typeface="Times New Roman"/>
              </a:rPr>
              <a:t>machine</a:t>
            </a:r>
            <a:r>
              <a:rPr sz="1100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100" spc="25" dirty="0">
                <a:solidFill>
                  <a:srgbClr val="FF0000"/>
                </a:solidFill>
                <a:latin typeface="Times New Roman"/>
                <a:cs typeface="Times New Roman"/>
              </a:rPr>
              <a:t>learning</a:t>
            </a:r>
            <a:r>
              <a:rPr lang="en-US" sz="1100" spc="25" dirty="0">
                <a:solidFill>
                  <a:srgbClr val="FF0000"/>
                </a:solidFill>
                <a:latin typeface="Times New Roman"/>
                <a:cs typeface="Times New Roman"/>
              </a:rPr>
              <a:t> (not only deep learning)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algorithms,</a:t>
            </a:r>
            <a:r>
              <a:rPr sz="1100" spc="8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and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an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35" dirty="0">
                <a:latin typeface="Times New Roman"/>
                <a:cs typeface="Times New Roman"/>
              </a:rPr>
              <a:t>implementation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for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executing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such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algorithms.</a:t>
            </a:r>
            <a:endParaRPr sz="1100">
              <a:latin typeface="Times New Roman"/>
              <a:cs typeface="Times New Roman"/>
            </a:endParaRPr>
          </a:p>
          <a:p>
            <a:pPr marL="12700" marR="1115060">
              <a:lnSpc>
                <a:spcPct val="102499"/>
              </a:lnSpc>
              <a:spcBef>
                <a:spcPts val="550"/>
              </a:spcBef>
              <a:tabLst>
                <a:tab pos="478155" algn="l"/>
              </a:tabLst>
            </a:pPr>
            <a:r>
              <a:rPr sz="1000" dirty="0">
                <a:latin typeface="Times New Roman"/>
                <a:cs typeface="Times New Roman"/>
              </a:rPr>
              <a:t>code:	https://github.com/tensorflow/tensorflow models:  https://github.com/tensorflow/models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0045" y="327253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5205" y="3287350"/>
            <a:ext cx="112268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157" baseline="37037" dirty="0">
                <a:latin typeface="Times New Roman"/>
                <a:cs typeface="Times New Roman"/>
              </a:rPr>
              <a:t>1</a:t>
            </a:r>
            <a:r>
              <a:rPr sz="900" spc="20" dirty="0">
                <a:latin typeface="Times New Roman"/>
                <a:cs typeface="Times New Roman"/>
                <a:hlinkClick r:id="rId2"/>
              </a:rPr>
              <a:t>www.tensorfl</a:t>
            </a:r>
            <a:r>
              <a:rPr sz="900" dirty="0">
                <a:latin typeface="Times New Roman"/>
                <a:cs typeface="Times New Roman"/>
                <a:hlinkClick r:id="rId2"/>
              </a:rPr>
              <a:t>o</a:t>
            </a:r>
            <a:r>
              <a:rPr sz="900" spc="25" dirty="0">
                <a:latin typeface="Times New Roman"/>
                <a:cs typeface="Times New Roman"/>
                <a:hlinkClick r:id="rId2"/>
              </a:rPr>
              <a:t>w.com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19" name="图片 18" descr="说明: TensorFlow实战/架构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806575"/>
            <a:ext cx="2113598" cy="84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 descr="说明: TensorFlow实战/58CD1A9B-0859-4606-9892-C0A734CF152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55" y="1572028"/>
            <a:ext cx="1878095" cy="131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215444"/>
          </a:xfrm>
        </p:spPr>
        <p:txBody>
          <a:bodyPr/>
          <a:lstStyle/>
          <a:p>
            <a:r>
              <a:rPr kumimoji="1" lang="en-US" altLang="zh-CN"/>
              <a:t>tf.contrib.keras API on FCN,CNN,RNN </a:t>
            </a:r>
            <a:endParaRPr kumimoji="1" lang="zh-CN" altLang="en-US"/>
          </a:p>
        </p:txBody>
      </p:sp>
      <p:sp>
        <p:nvSpPr>
          <p:cNvPr id="4" name="object 3"/>
          <p:cNvSpPr txBox="1"/>
          <p:nvPr/>
        </p:nvSpPr>
        <p:spPr>
          <a:xfrm>
            <a:off x="247650" y="498599"/>
            <a:ext cx="4267200" cy="25356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99"/>
              </a:lnSpc>
            </a:pPr>
            <a:r>
              <a:rPr lang="en-US" altLang="zh-CN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keras = tf.contrib.keras</a:t>
            </a:r>
          </a:p>
          <a:p>
            <a:pPr marL="12700" marR="5080">
              <a:lnSpc>
                <a:spcPct val="102699"/>
              </a:lnSpc>
            </a:pPr>
            <a:r>
              <a:rPr lang="en-US" altLang="zh-CN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model = keras.models.Sequential()</a:t>
            </a:r>
            <a:endParaRPr lang="en-US" sz="7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r>
              <a:rPr lang="en-US" sz="1100">
                <a:latin typeface="Times New Roman"/>
                <a:cs typeface="Times New Roman"/>
              </a:rPr>
              <a:t/>
            </a:r>
            <a:br>
              <a:rPr lang="en-US" sz="1100">
                <a:latin typeface="Times New Roman"/>
                <a:cs typeface="Times New Roman"/>
              </a:rPr>
            </a:br>
            <a:r>
              <a:rPr lang="en-US" sz="1100">
                <a:solidFill>
                  <a:srgbClr val="0070C0"/>
                </a:solidFill>
                <a:latin typeface="Helvetica"/>
                <a:ea typeface="Helvetica"/>
                <a:cs typeface="Helvetica"/>
              </a:rPr>
              <a:t>FCN</a:t>
            </a:r>
          </a:p>
          <a:p>
            <a:pPr marL="12700" marR="5080">
              <a:lnSpc>
                <a:spcPct val="102699"/>
              </a:lnSpc>
            </a:pPr>
            <a:r>
              <a:rPr lang="en-US" altLang="zh-CN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model.add(keras.layers.Dense(h1_units,input_dim=in_units,activation='relu'))</a:t>
            </a:r>
            <a:endParaRPr lang="en-US" sz="7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r>
              <a:rPr lang="en-US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model.add(</a:t>
            </a:r>
            <a:r>
              <a:rPr lang="en-US" altLang="zh-CN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keras.layers.Dense(10,activation=’softmax’)</a:t>
            </a:r>
            <a:endParaRPr lang="en-US" sz="7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endParaRPr lang="en-US" sz="7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r>
              <a:rPr lang="en-US" sz="1100">
                <a:solidFill>
                  <a:srgbClr val="0070C0"/>
                </a:solidFill>
                <a:latin typeface="Helvetica"/>
                <a:ea typeface="Helvetica"/>
                <a:cs typeface="Helvetica"/>
              </a:rPr>
              <a:t>CNN</a:t>
            </a:r>
          </a:p>
          <a:p>
            <a:pPr marL="12700" marR="5080">
              <a:lnSpc>
                <a:spcPct val="102699"/>
              </a:lnSpc>
            </a:pPr>
            <a:r>
              <a:rPr lang="en-US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model.add(keras.layers.Conv2D(32,[5,5],input_shape=[28,28,3]))</a:t>
            </a:r>
          </a:p>
          <a:p>
            <a:pPr marL="12700" marR="5080">
              <a:lnSpc>
                <a:spcPct val="102699"/>
              </a:lnSpc>
            </a:pPr>
            <a:r>
              <a:rPr lang="en-US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model.add(keras.layers.MaxPool2D())</a:t>
            </a:r>
          </a:p>
          <a:p>
            <a:pPr marL="12700" marR="5080">
              <a:lnSpc>
                <a:spcPct val="102699"/>
              </a:lnSpc>
            </a:pPr>
            <a:endParaRPr lang="en-US" sz="7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r>
              <a:rPr lang="en-US" sz="1100">
                <a:solidFill>
                  <a:srgbClr val="0070C0"/>
                </a:solidFill>
                <a:latin typeface="Helvetica"/>
                <a:ea typeface="Helvetica"/>
                <a:cs typeface="Helvetica"/>
              </a:rPr>
              <a:t>RNN</a:t>
            </a:r>
          </a:p>
          <a:p>
            <a:pPr marL="12700" marR="5080">
              <a:lnSpc>
                <a:spcPct val="102699"/>
              </a:lnSpc>
            </a:pPr>
            <a:r>
              <a:rPr lang="en-US" altLang="zh-CN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model.add(Embedding(max_features, output_dim=256)) </a:t>
            </a:r>
          </a:p>
          <a:p>
            <a:pPr marL="12700" marR="5080">
              <a:lnSpc>
                <a:spcPct val="102699"/>
              </a:lnSpc>
            </a:pPr>
            <a:r>
              <a:rPr lang="en-US" altLang="zh-CN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model.add(LSTM(128))</a:t>
            </a:r>
          </a:p>
          <a:p>
            <a:pPr marL="12700" marR="5080">
              <a:lnSpc>
                <a:spcPct val="102699"/>
              </a:lnSpc>
            </a:pPr>
            <a:endParaRPr lang="en-US" altLang="zh-CN" sz="700">
              <a:solidFill>
                <a:srgbClr val="53585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r>
              <a:rPr lang="en-US" altLang="zh-CN" sz="1100">
                <a:solidFill>
                  <a:srgbClr val="0070C0"/>
                </a:solidFill>
                <a:latin typeface="Helvetica"/>
                <a:ea typeface="Helvetica"/>
                <a:cs typeface="Helvetica"/>
              </a:rPr>
              <a:t>Loss &amp; Optimizer</a:t>
            </a:r>
          </a:p>
          <a:p>
            <a:pPr marL="12700" marR="5080">
              <a:lnSpc>
                <a:spcPct val="102699"/>
              </a:lnSpc>
            </a:pPr>
            <a:r>
              <a:rPr lang="en-US" altLang="zh-CN" sz="700">
                <a:solidFill>
                  <a:srgbClr val="53585F"/>
                </a:solidFill>
                <a:latin typeface="Helvetica" charset="0"/>
                <a:ea typeface="Helvetica" charset="0"/>
                <a:cs typeface="Helvetica" charset="0"/>
              </a:rPr>
              <a:t>No need for explicit loss define, done by ’compile’ the model</a:t>
            </a:r>
          </a:p>
          <a:p>
            <a:pPr marL="12700" marR="5080">
              <a:lnSpc>
                <a:spcPct val="102699"/>
              </a:lnSpc>
            </a:pPr>
            <a:endParaRPr lang="en-US" altLang="zh-CN" sz="700">
              <a:solidFill>
                <a:srgbClr val="53585F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12700" marR="5080">
              <a:lnSpc>
                <a:spcPct val="102699"/>
              </a:lnSpc>
            </a:pPr>
            <a:r>
              <a:rPr lang="en-US" altLang="zh-CN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model.compile(loss='categorical_crossentropy', optimizer=SGD(0.1))  </a:t>
            </a:r>
            <a:endParaRPr lang="en-US" altLang="zh-CN" sz="700">
              <a:solidFill>
                <a:srgbClr val="53585F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12700" marR="5080">
              <a:lnSpc>
                <a:spcPct val="102699"/>
              </a:lnSpc>
            </a:pPr>
            <a:r>
              <a:rPr lang="en-US" altLang="zh-CN" sz="700">
                <a:solidFill>
                  <a:srgbClr val="53585F"/>
                </a:solidFill>
                <a:latin typeface="Consolas" charset="0"/>
                <a:ea typeface="Consolas" charset="0"/>
                <a:cs typeface="Consolas" charset="0"/>
              </a:rPr>
              <a:t>model.compile(loss='mse', optimizer=Adagrad(lr=0.01,epsilon=1e-3))  </a:t>
            </a:r>
          </a:p>
        </p:txBody>
      </p:sp>
    </p:spTree>
    <p:extLst>
      <p:ext uri="{BB962C8B-B14F-4D97-AF65-F5344CB8AC3E}">
        <p14:creationId xmlns:p14="http://schemas.microsoft.com/office/powerpoint/2010/main" val="239996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215444"/>
          </a:xfrm>
        </p:spPr>
        <p:txBody>
          <a:bodyPr/>
          <a:lstStyle/>
          <a:p>
            <a:r>
              <a:rPr kumimoji="1" lang="en-US" altLang="zh-CN"/>
              <a:t>TIPS</a:t>
            </a:r>
            <a:endParaRPr kumimoji="1" lang="zh-CN" altLang="en-US"/>
          </a:p>
        </p:txBody>
      </p:sp>
      <p:sp>
        <p:nvSpPr>
          <p:cNvPr id="4" name="object 3"/>
          <p:cNvSpPr txBox="1"/>
          <p:nvPr/>
        </p:nvSpPr>
        <p:spPr>
          <a:xfrm>
            <a:off x="323850" y="540852"/>
            <a:ext cx="4114800" cy="2304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99"/>
              </a:lnSpc>
            </a:pPr>
            <a:r>
              <a:rPr lang="en-US" sz="1100">
                <a:solidFill>
                  <a:srgbClr val="FF0000"/>
                </a:solidFill>
                <a:latin typeface="Times New Roman"/>
                <a:cs typeface="Times New Roman"/>
              </a:rPr>
              <a:t>GPU Visibility</a:t>
            </a:r>
            <a:r>
              <a:rPr lang="en-US" sz="1100">
                <a:latin typeface="Times New Roman"/>
                <a:cs typeface="Times New Roman"/>
              </a:rPr>
              <a:t>: Sometimes you want the program to use a specific GPU</a:t>
            </a:r>
          </a:p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import os</a:t>
            </a:r>
          </a:p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os.environ["CUDA_VISIBLE_DEVICES"]="1"</a:t>
            </a:r>
          </a:p>
          <a:p>
            <a:pPr marL="12700" marR="5080">
              <a:lnSpc>
                <a:spcPct val="102699"/>
              </a:lnSpc>
            </a:pPr>
            <a:endParaRPr lang="en-US"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</a:pPr>
            <a:endParaRPr lang="en-US"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</a:pPr>
            <a:r>
              <a:rPr lang="en-US" sz="1100">
                <a:solidFill>
                  <a:srgbClr val="FF0000"/>
                </a:solidFill>
                <a:latin typeface="Times New Roman"/>
                <a:cs typeface="Times New Roman"/>
              </a:rPr>
              <a:t>Memory Growth</a:t>
            </a:r>
            <a:r>
              <a:rPr lang="en-US" sz="1100">
                <a:latin typeface="Times New Roman"/>
                <a:cs typeface="Times New Roman"/>
              </a:rPr>
              <a:t>: Allow GPU memory growth instead of using up all memory</a:t>
            </a:r>
          </a:p>
          <a:p>
            <a:pPr marL="12700" marR="5080">
              <a:lnSpc>
                <a:spcPct val="102699"/>
              </a:lnSpc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config = tf.ConfigProto()</a:t>
            </a:r>
            <a:b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config.gpu_options.allow_growth = True</a:t>
            </a:r>
            <a:b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session = tf.Session(config=config, ...)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102699"/>
              </a:lnSpc>
            </a:pPr>
            <a:endParaRPr lang="en-US"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</a:pPr>
            <a:endParaRPr lang="en-US"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</a:pPr>
            <a:r>
              <a:rPr lang="en-US" sz="1100">
                <a:solidFill>
                  <a:srgbClr val="FF0000"/>
                </a:solidFill>
                <a:latin typeface="Times New Roman"/>
                <a:cs typeface="Times New Roman"/>
              </a:rPr>
              <a:t>Reset</a:t>
            </a:r>
            <a:r>
              <a:rPr lang="en-US" sz="1100">
                <a:latin typeface="Times New Roman"/>
                <a:cs typeface="Times New Roman"/>
              </a:rPr>
              <a:t> the graph and re-run the training</a:t>
            </a:r>
          </a:p>
          <a:p>
            <a:pPr marL="12700" marR="5080">
              <a:lnSpc>
                <a:spcPct val="102699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tf.reset_default_graph()</a:t>
            </a:r>
            <a:endParaRPr sz="900">
              <a:solidFill>
                <a:schemeClr val="tx1">
                  <a:lumMod val="50000"/>
                  <a:lumOff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980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215444"/>
          </a:xfrm>
        </p:spPr>
        <p:txBody>
          <a:bodyPr/>
          <a:lstStyle/>
          <a:p>
            <a:r>
              <a:rPr kumimoji="1" lang="en-US" altLang="zh-CN"/>
              <a:t>TIPS</a:t>
            </a:r>
            <a:endParaRPr kumimoji="1" lang="zh-CN" altLang="en-US"/>
          </a:p>
        </p:txBody>
      </p:sp>
      <p:sp>
        <p:nvSpPr>
          <p:cNvPr id="3" name="object 14"/>
          <p:cNvSpPr txBox="1"/>
          <p:nvPr/>
        </p:nvSpPr>
        <p:spPr>
          <a:xfrm>
            <a:off x="323850" y="507764"/>
            <a:ext cx="4110624" cy="1876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6100"/>
              </a:lnSpc>
            </a:pPr>
            <a:r>
              <a:rPr lang="en-US" altLang="zh-CN" sz="1100" spc="20" dirty="0">
                <a:latin typeface="Times New Roman"/>
                <a:cs typeface="Times New Roman"/>
              </a:rPr>
              <a:t>Make your result </a:t>
            </a:r>
            <a:r>
              <a:rPr lang="en-US" altLang="zh-CN" sz="1100" spc="20" dirty="0">
                <a:solidFill>
                  <a:srgbClr val="FF0000"/>
                </a:solidFill>
                <a:latin typeface="Times New Roman"/>
                <a:cs typeface="Times New Roman"/>
              </a:rPr>
              <a:t>reproducible</a:t>
            </a:r>
            <a:endParaRPr lang="en-US" altLang="zh-CN" sz="110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96100"/>
              </a:lnSpc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import numpy as np </a:t>
            </a:r>
          </a:p>
          <a:p>
            <a:pPr marL="12700" marR="5080">
              <a:lnSpc>
                <a:spcPct val="96100"/>
              </a:lnSpc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np.random.seed(0) </a:t>
            </a:r>
          </a:p>
          <a:p>
            <a:pPr marL="12700" marR="5080">
              <a:lnSpc>
                <a:spcPct val="96100"/>
              </a:lnSpc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import tensorflow as tf </a:t>
            </a:r>
          </a:p>
          <a:p>
            <a:pPr marL="12700" marR="5080">
              <a:lnSpc>
                <a:spcPct val="96100"/>
              </a:lnSpc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tf.set_random_seed(0)</a:t>
            </a:r>
          </a:p>
          <a:p>
            <a:pPr marL="12700" marR="5080">
              <a:lnSpc>
                <a:spcPct val="96100"/>
              </a:lnSpc>
            </a:pPr>
            <a:endParaRPr lang="en-US" sz="1100"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96100"/>
              </a:lnSpc>
            </a:pPr>
            <a:endParaRPr lang="en-US" sz="1100">
              <a:latin typeface="Consolas" charset="0"/>
              <a:ea typeface="Consolas" charset="0"/>
              <a:cs typeface="Consolas" charset="0"/>
            </a:endParaRPr>
          </a:p>
          <a:p>
            <a:pPr marL="12700" marR="5080">
              <a:lnSpc>
                <a:spcPct val="96100"/>
              </a:lnSpc>
            </a:pPr>
            <a:r>
              <a:rPr lang="en-US" sz="110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Accelerate MLP</a:t>
            </a:r>
          </a:p>
          <a:p>
            <a:pPr marL="12700" marR="5080">
              <a:lnSpc>
                <a:spcPct val="961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config = tf.ConfigProto()</a:t>
            </a:r>
          </a:p>
          <a:p>
            <a:pPr marL="12700" marR="5080">
              <a:lnSpc>
                <a:spcPct val="961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config.graph_options.optimizer_options.global_jit_level = tf.OptimizerOptions.ON_1</a:t>
            </a:r>
          </a:p>
          <a:p>
            <a:pPr marL="12700" marR="5080">
              <a:lnSpc>
                <a:spcPct val="961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sess = tf.InteractiveSession(config=config)</a:t>
            </a:r>
          </a:p>
          <a:p>
            <a:pPr marL="12700" marR="5080">
              <a:lnSpc>
                <a:spcPct val="96100"/>
              </a:lnSpc>
            </a:pPr>
            <a:endParaRPr lang="en-US" sz="110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46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215444"/>
          </a:xfrm>
        </p:spPr>
        <p:txBody>
          <a:bodyPr/>
          <a:lstStyle/>
          <a:p>
            <a:r>
              <a:rPr kumimoji="1" lang="en-US" altLang="zh-CN"/>
              <a:t>TIPS</a:t>
            </a:r>
            <a:endParaRPr kumimoji="1" lang="zh-CN" altLang="en-US"/>
          </a:p>
        </p:txBody>
      </p:sp>
      <p:sp>
        <p:nvSpPr>
          <p:cNvPr id="3" name="object 14"/>
          <p:cNvSpPr txBox="1"/>
          <p:nvPr/>
        </p:nvSpPr>
        <p:spPr>
          <a:xfrm>
            <a:off x="404226" y="511175"/>
            <a:ext cx="4110624" cy="27392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zh-CN" sz="1100"/>
              <a:t>Utilize </a:t>
            </a:r>
            <a:r>
              <a:rPr lang="en-US" altLang="zh-CN" sz="1100">
                <a:solidFill>
                  <a:srgbClr val="FF0000"/>
                </a:solidFill>
              </a:rPr>
              <a:t>queues</a:t>
            </a:r>
            <a:r>
              <a:rPr lang="en-US" altLang="zh-CN" sz="1100"/>
              <a:t> instead of </a:t>
            </a:r>
            <a:r>
              <a:rPr lang="en-US" altLang="zh-CN" sz="1100">
                <a:solidFill>
                  <a:srgbClr val="FF0000"/>
                </a:solidFill>
              </a:rPr>
              <a:t>feed_dict</a:t>
            </a:r>
            <a:r>
              <a:rPr lang="en-US" altLang="zh-CN" sz="1100"/>
              <a:t>, or preload all data into GPU memory using Variable when data is small</a:t>
            </a:r>
          </a:p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queue = tf.train.string_input_producer(["file0.csv","file1.csv"])</a:t>
            </a:r>
          </a:p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k, v = tf.TextLineReader().read(queue)</a:t>
            </a:r>
          </a:p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cols = tf.decode_csv(v)</a:t>
            </a:r>
          </a:p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charset="0"/>
                <a:ea typeface="Consolas" charset="0"/>
                <a:cs typeface="Consolas" charset="0"/>
              </a:rPr>
              <a:t>coord = tf.train.</a:t>
            </a: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Coordinator</a:t>
            </a: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charset="0"/>
                <a:ea typeface="Consolas" charset="0"/>
                <a:cs typeface="Consolas" charset="0"/>
              </a:rPr>
              <a:t>threads = tf.train.start_queue_runners(sess=sess, coord=coord)</a:t>
            </a:r>
            <a:endParaRPr lang="en-US" altLang="zh-CN" sz="900">
              <a:solidFill>
                <a:schemeClr val="tx1">
                  <a:lumMod val="50000"/>
                  <a:lumOff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altLang="zh-CN" sz="1100"/>
          </a:p>
          <a:p>
            <a:r>
              <a:rPr lang="en-US" altLang="zh-CN" sz="1100">
                <a:solidFill>
                  <a:srgbClr val="FF0000"/>
                </a:solidFill>
              </a:rPr>
              <a:t>Preprocessing on CPU </a:t>
            </a:r>
            <a:r>
              <a:rPr lang="en-US" altLang="zh-CN" sz="1100"/>
              <a:t>not GPU (save communication time, let GPU focus on training)</a:t>
            </a:r>
          </a:p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with tf.device('/cpu:0'):</a:t>
            </a:r>
          </a:p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preprocessing...</a:t>
            </a:r>
          </a:p>
          <a:p>
            <a:endParaRPr lang="en-US" altLang="zh-CN" sz="1100"/>
          </a:p>
          <a:p>
            <a:r>
              <a:rPr lang="en-US" altLang="zh-CN" sz="1100">
                <a:solidFill>
                  <a:srgbClr val="FF0000"/>
                </a:solidFill>
              </a:rPr>
              <a:t>Fused</a:t>
            </a:r>
            <a:r>
              <a:rPr lang="en-US" altLang="zh-CN" sz="1100"/>
              <a:t> Batch Norm and </a:t>
            </a:r>
            <a:r>
              <a:rPr lang="en-US" altLang="zh-CN" sz="1100">
                <a:solidFill>
                  <a:srgbClr val="FF0000"/>
                </a:solidFill>
              </a:rPr>
              <a:t>NCHW</a:t>
            </a:r>
            <a:r>
              <a:rPr lang="en-US" altLang="zh-CN" sz="1100"/>
              <a:t> format,</a:t>
            </a:r>
            <a:r>
              <a:rPr lang="zh-CN" altLang="en-US" sz="1100"/>
              <a:t> </a:t>
            </a:r>
            <a:r>
              <a:rPr lang="en-US" altLang="zh-CN" sz="1100"/>
              <a:t>NCHW train faster on GPU through cuDNN, NHWC run faster on CPU during inference</a:t>
            </a:r>
          </a:p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bn = tf.contrib.layers.batch_norm(</a:t>
            </a:r>
            <a:b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  input_layer, fused=True, data_format='NCHW'</a:t>
            </a:r>
            <a:b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  scope=scope, **kwargs)</a:t>
            </a:r>
          </a:p>
        </p:txBody>
      </p:sp>
    </p:spTree>
    <p:extLst>
      <p:ext uri="{BB962C8B-B14F-4D97-AF65-F5344CB8AC3E}">
        <p14:creationId xmlns:p14="http://schemas.microsoft.com/office/powerpoint/2010/main" val="19449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184666"/>
          </a:xfrm>
        </p:spPr>
        <p:txBody>
          <a:bodyPr/>
          <a:lstStyle/>
          <a:p>
            <a:r>
              <a:rPr kumimoji="1" lang="en-US" altLang="zh-CN" sz="1200"/>
              <a:t>Trending in TensorFlow and other Deep Learning Frameworks</a:t>
            </a:r>
            <a:endParaRPr kumimoji="1" lang="zh-CN" altLang="en-US" sz="12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25" y="1654175"/>
            <a:ext cx="4258849" cy="1295400"/>
          </a:xfrm>
          <a:prstGeom prst="rect">
            <a:avLst/>
          </a:prstGeom>
        </p:spPr>
      </p:pic>
      <p:sp>
        <p:nvSpPr>
          <p:cNvPr id="5" name="object 14"/>
          <p:cNvSpPr txBox="1"/>
          <p:nvPr/>
        </p:nvSpPr>
        <p:spPr>
          <a:xfrm>
            <a:off x="323850" y="507764"/>
            <a:ext cx="4110624" cy="974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6100"/>
              </a:lnSpc>
            </a:pPr>
            <a:r>
              <a:rPr lang="en-US" sz="1100" spc="20" dirty="0">
                <a:latin typeface="Times New Roman"/>
                <a:cs typeface="Times New Roman"/>
              </a:rPr>
              <a:t>Released in 2015 November</a:t>
            </a:r>
          </a:p>
          <a:p>
            <a:pPr marL="12700" marR="5080">
              <a:lnSpc>
                <a:spcPct val="96100"/>
              </a:lnSpc>
            </a:pPr>
            <a:endParaRPr lang="en-US" sz="1100" spc="20" dirty="0">
              <a:latin typeface="Times New Roman"/>
              <a:cs typeface="Times New Roman"/>
            </a:endParaRPr>
          </a:p>
          <a:p>
            <a:pPr marL="12700" marR="5080">
              <a:lnSpc>
                <a:spcPct val="96100"/>
              </a:lnSpc>
            </a:pPr>
            <a:r>
              <a:rPr lang="en-US" sz="1100" spc="20" dirty="0">
                <a:solidFill>
                  <a:srgbClr val="FF0000"/>
                </a:solidFill>
                <a:latin typeface="Times New Roman"/>
                <a:cs typeface="Times New Roman"/>
              </a:rPr>
              <a:t>Top 1 </a:t>
            </a:r>
            <a:r>
              <a:rPr lang="en-US" sz="1100" spc="20" dirty="0">
                <a:latin typeface="Times New Roman"/>
                <a:cs typeface="Times New Roman"/>
              </a:rPr>
              <a:t>Machine Learning / Deep Learning</a:t>
            </a:r>
            <a:r>
              <a:rPr lang="zh-CN" altLang="en-US" sz="1100" spc="20" dirty="0">
                <a:latin typeface="Times New Roman"/>
                <a:cs typeface="Times New Roman"/>
              </a:rPr>
              <a:t> </a:t>
            </a:r>
            <a:r>
              <a:rPr lang="en-US" altLang="zh-CN" sz="1100" spc="20" dirty="0">
                <a:latin typeface="Times New Roman"/>
                <a:cs typeface="Times New Roman"/>
              </a:rPr>
              <a:t>/ Python</a:t>
            </a:r>
            <a:r>
              <a:rPr lang="en-US" sz="1100" spc="20" dirty="0">
                <a:latin typeface="Times New Roman"/>
                <a:cs typeface="Times New Roman"/>
              </a:rPr>
              <a:t> Project in GitHub</a:t>
            </a:r>
          </a:p>
          <a:p>
            <a:pPr marL="12700" marR="5080">
              <a:lnSpc>
                <a:spcPct val="96100"/>
              </a:lnSpc>
            </a:pPr>
            <a:endParaRPr lang="en-US" sz="1100" spc="20" dirty="0">
              <a:latin typeface="Times New Roman"/>
              <a:cs typeface="Times New Roman"/>
            </a:endParaRPr>
          </a:p>
          <a:p>
            <a:pPr marL="12700" marR="5080">
              <a:lnSpc>
                <a:spcPct val="96100"/>
              </a:lnSpc>
            </a:pPr>
            <a:r>
              <a:rPr lang="en-US" sz="1100" spc="20" dirty="0">
                <a:latin typeface="Times New Roman"/>
                <a:cs typeface="Times New Roman"/>
              </a:rPr>
              <a:t>More users than other frameworks and better documentations</a:t>
            </a:r>
          </a:p>
          <a:p>
            <a:pPr marL="12700" marR="5080">
              <a:lnSpc>
                <a:spcPct val="96100"/>
              </a:lnSpc>
            </a:pPr>
            <a:r>
              <a:rPr lang="en-US" sz="1100" spc="20" dirty="0">
                <a:latin typeface="Times New Roman"/>
                <a:cs typeface="Times New Roman"/>
              </a:rPr>
              <a:t> </a:t>
            </a:r>
            <a:endParaRPr sz="1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003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120792"/>
            <a:ext cx="4419600" cy="215444"/>
          </a:xfrm>
        </p:spPr>
        <p:txBody>
          <a:bodyPr/>
          <a:lstStyle/>
          <a:p>
            <a:r>
              <a:rPr kumimoji="1" lang="en-US" altLang="zh-CN"/>
              <a:t>Comparison with other Frameworks</a:t>
            </a:r>
            <a:endParaRPr kumimoji="1"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76591"/>
              </p:ext>
            </p:extLst>
          </p:nvPr>
        </p:nvGraphicFramePr>
        <p:xfrm>
          <a:off x="323850" y="434975"/>
          <a:ext cx="3914774" cy="2159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8049"/>
                <a:gridCol w="833375"/>
                <a:gridCol w="770216"/>
                <a:gridCol w="437294"/>
                <a:gridCol w="437294"/>
                <a:gridCol w="638546"/>
              </a:tblGrid>
              <a:tr h="211101">
                <a:tc>
                  <a:txBody>
                    <a:bodyPr/>
                    <a:lstStyle/>
                    <a:p>
                      <a:pPr indent="0" algn="ct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altLang="zh-CN" sz="7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Frameworks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altLang="zh-CN" sz="7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Organizations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altLang="zh-CN" sz="700">
                          <a:effectLst/>
                        </a:rPr>
                        <a:t>Supported</a:t>
                      </a:r>
                      <a:r>
                        <a:rPr lang="en-US" altLang="zh-CN" sz="700" baseline="0">
                          <a:effectLst/>
                        </a:rPr>
                        <a:t> Languages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Stars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Forks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Contributors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TensorFlow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Google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Python/C++/Go/..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altLang="zh-CN" sz="7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62660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30339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altLang="zh-CN" sz="7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936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Caffe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BVLC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C++/Python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18870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11587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247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Keras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fchollet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Python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17278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6169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484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CNTK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Microsoft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C++/Python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11662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2953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135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MXNet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DMLC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Python/C++/R/...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10280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3848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380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Torch7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Facebook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Lua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7060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2098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129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Deeplearning4J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DeepLearning4J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Java/Scala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6889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3299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119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Theano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U. Montreal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Python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6584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2191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310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altLang="zh-CN" sz="7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PyTorch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Facebook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Python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altLang="zh-CN" sz="7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5720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1072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248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altLang="zh-CN" sz="7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Caffe2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Facebook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C++/Python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altLang="zh-CN" sz="7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5127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1056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93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altLang="zh-CN" sz="7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PaddlePaddle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Baidu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C++/Python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altLang="zh-CN" sz="7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5072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1342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71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Sonnet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DeepMind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Python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5040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598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11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  <a:tr h="149868">
                <a:tc>
                  <a:txBody>
                    <a:bodyPr/>
                    <a:lstStyle/>
                    <a:p>
                      <a:pPr indent="0"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Neon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NervanaSystems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Python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3092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675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  <a:tc>
                  <a:txBody>
                    <a:bodyPr/>
                    <a:lstStyle/>
                    <a:p>
                      <a:pPr marR="266700" algn="r">
                        <a:lnSpc>
                          <a:spcPts val="500"/>
                        </a:lnSpc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700">
                          <a:effectLst/>
                        </a:rPr>
                        <a:t>62</a:t>
                      </a:r>
                      <a:endParaRPr lang="zh-CN" sz="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方正宋一简体" charset="0"/>
                      </a:endParaRPr>
                    </a:p>
                  </a:txBody>
                  <a:tcPr marL="57806" marR="57806" marT="0" marB="0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62250" y="2797175"/>
            <a:ext cx="1752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>
                <a:latin typeface="Times New Roman" charset="0"/>
                <a:ea typeface="Times New Roman" charset="0"/>
                <a:cs typeface="Times New Roman" charset="0"/>
              </a:rPr>
              <a:t>updated on July 6, 2017 </a:t>
            </a:r>
            <a:endParaRPr kumimoji="1" lang="zh-CN" altLang="en-US" sz="110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1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7661" y="33609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50361" y="33736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0361" y="33863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7661" y="33990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0361" y="341172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0970" y="339140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19"/>
                </a:lnTo>
              </a:path>
            </a:pathLst>
          </a:custGeom>
          <a:ln w="759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907" y="3364907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5" y="15189"/>
                </a:moveTo>
                <a:lnTo>
                  <a:pt x="30365" y="6807"/>
                </a:lnTo>
                <a:lnTo>
                  <a:pt x="23571" y="0"/>
                </a:lnTo>
                <a:lnTo>
                  <a:pt x="15176" y="0"/>
                </a:lnTo>
                <a:lnTo>
                  <a:pt x="6794" y="0"/>
                </a:lnTo>
                <a:lnTo>
                  <a:pt x="0" y="6807"/>
                </a:lnTo>
                <a:lnTo>
                  <a:pt x="0" y="15189"/>
                </a:lnTo>
                <a:lnTo>
                  <a:pt x="0" y="23571"/>
                </a:lnTo>
                <a:lnTo>
                  <a:pt x="6794" y="30378"/>
                </a:lnTo>
                <a:lnTo>
                  <a:pt x="15176" y="30378"/>
                </a:lnTo>
                <a:lnTo>
                  <a:pt x="23571" y="30378"/>
                </a:lnTo>
                <a:lnTo>
                  <a:pt x="30365" y="23571"/>
                </a:lnTo>
                <a:lnTo>
                  <a:pt x="30365" y="15189"/>
                </a:lnTo>
                <a:close/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580" y="3362025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5110" y="49702"/>
                </a:moveTo>
                <a:lnTo>
                  <a:pt x="38475" y="45808"/>
                </a:lnTo>
                <a:lnTo>
                  <a:pt x="47747" y="35700"/>
                </a:lnTo>
                <a:lnTo>
                  <a:pt x="47060" y="17931"/>
                </a:lnTo>
                <a:lnTo>
                  <a:pt x="41416" y="6134"/>
                </a:lnTo>
                <a:lnTo>
                  <a:pt x="32254" y="0"/>
                </a:lnTo>
                <a:lnTo>
                  <a:pt x="15794" y="2168"/>
                </a:lnTo>
                <a:lnTo>
                  <a:pt x="4946" y="9559"/>
                </a:lnTo>
                <a:lnTo>
                  <a:pt x="0" y="20512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9050" y="3378708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9408" y="3362019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2681" y="49708"/>
                </a:moveTo>
                <a:lnTo>
                  <a:pt x="9209" y="45814"/>
                </a:lnTo>
                <a:lnTo>
                  <a:pt x="0" y="35706"/>
                </a:lnTo>
                <a:lnTo>
                  <a:pt x="716" y="17928"/>
                </a:lnTo>
                <a:lnTo>
                  <a:pt x="6380" y="6130"/>
                </a:lnTo>
                <a:lnTo>
                  <a:pt x="15555" y="0"/>
                </a:lnTo>
                <a:lnTo>
                  <a:pt x="32008" y="2174"/>
                </a:lnTo>
                <a:lnTo>
                  <a:pt x="42852" y="9572"/>
                </a:lnTo>
                <a:lnTo>
                  <a:pt x="47794" y="20533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2250" y="3378708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54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90" dirty="0"/>
              <a:t>Start</a:t>
            </a:r>
            <a:r>
              <a:rPr spc="114" dirty="0"/>
              <a:t> </a:t>
            </a:r>
            <a:r>
              <a:rPr spc="60" dirty="0"/>
              <a:t>Up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6076" y="368449"/>
            <a:ext cx="3829685" cy="1580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99"/>
              </a:lnSpc>
            </a:pPr>
            <a:r>
              <a:rPr sz="1000" spc="55" dirty="0">
                <a:latin typeface="Times New Roman"/>
                <a:cs typeface="Times New Roman"/>
              </a:rPr>
              <a:t>The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G</a:t>
            </a:r>
            <a:r>
              <a:rPr sz="1000" spc="45" dirty="0">
                <a:latin typeface="Times New Roman"/>
                <a:cs typeface="Times New Roman"/>
              </a:rPr>
              <a:t>o</a:t>
            </a:r>
            <a:r>
              <a:rPr sz="1000" spc="-5" dirty="0">
                <a:latin typeface="Times New Roman"/>
                <a:cs typeface="Times New Roman"/>
              </a:rPr>
              <a:t>ogle</a:t>
            </a:r>
            <a:r>
              <a:rPr sz="1000" spc="90" dirty="0">
                <a:latin typeface="Times New Roman"/>
                <a:cs typeface="Times New Roman"/>
              </a:rPr>
              <a:t> </a:t>
            </a:r>
            <a:r>
              <a:rPr sz="1000" spc="40" dirty="0">
                <a:latin typeface="Times New Roman"/>
                <a:cs typeface="Times New Roman"/>
              </a:rPr>
              <a:t>Brain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pr</a:t>
            </a:r>
            <a:r>
              <a:rPr sz="1000" spc="100" dirty="0">
                <a:latin typeface="Times New Roman"/>
                <a:cs typeface="Times New Roman"/>
              </a:rPr>
              <a:t>o</a:t>
            </a:r>
            <a:r>
              <a:rPr sz="1000" spc="30" dirty="0">
                <a:latin typeface="Times New Roman"/>
                <a:cs typeface="Times New Roman"/>
              </a:rPr>
              <a:t>ject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55" dirty="0">
                <a:latin typeface="Times New Roman"/>
                <a:cs typeface="Times New Roman"/>
              </a:rPr>
              <a:t>started</a:t>
            </a:r>
            <a:r>
              <a:rPr sz="1000" spc="9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in</a:t>
            </a:r>
            <a:r>
              <a:rPr sz="1000" spc="9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2011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55" dirty="0">
                <a:latin typeface="Times New Roman"/>
                <a:cs typeface="Times New Roman"/>
              </a:rPr>
              <a:t>to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explore</a:t>
            </a:r>
            <a:r>
              <a:rPr sz="1000" spc="90" dirty="0">
                <a:latin typeface="Times New Roman"/>
                <a:cs typeface="Times New Roman"/>
              </a:rPr>
              <a:t> </a:t>
            </a:r>
            <a:r>
              <a:rPr sz="1000" spc="55" dirty="0">
                <a:latin typeface="Times New Roman"/>
                <a:cs typeface="Times New Roman"/>
              </a:rPr>
              <a:t>the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use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</a:t>
            </a:r>
            <a:r>
              <a:rPr sz="1000" spc="15" dirty="0">
                <a:latin typeface="Times New Roman"/>
                <a:cs typeface="Times New Roman"/>
              </a:rPr>
              <a:t>ery-large-scale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deep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neural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ne</a:t>
            </a:r>
            <a:r>
              <a:rPr sz="1000" spc="5" dirty="0">
                <a:latin typeface="Times New Roman"/>
                <a:cs typeface="Times New Roman"/>
              </a:rPr>
              <a:t>t</a:t>
            </a:r>
            <a:r>
              <a:rPr sz="1000" spc="-45" dirty="0">
                <a:latin typeface="Times New Roman"/>
                <a:cs typeface="Times New Roman"/>
              </a:rPr>
              <a:t>w</a:t>
            </a:r>
            <a:r>
              <a:rPr sz="1000" spc="20" dirty="0">
                <a:latin typeface="Times New Roman"/>
                <a:cs typeface="Times New Roman"/>
              </a:rPr>
              <a:t>orks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endParaRPr sz="1000">
              <a:latin typeface="Times New Roman"/>
              <a:cs typeface="Times New Roman"/>
            </a:endParaRPr>
          </a:p>
          <a:p>
            <a:pPr marL="289560" marR="300990" indent="-147955">
              <a:lnSpc>
                <a:spcPct val="102699"/>
              </a:lnSpc>
              <a:spcBef>
                <a:spcPts val="295"/>
              </a:spcBef>
            </a:pPr>
            <a:r>
              <a:rPr sz="1050" spc="-277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▶ </a:t>
            </a:r>
            <a:r>
              <a:rPr sz="1050" spc="15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 </a:t>
            </a:r>
            <a:r>
              <a:rPr sz="1000" b="1" spc="60" dirty="0">
                <a:latin typeface="Adobe Caslon Pro"/>
                <a:cs typeface="Adobe Caslon Pro"/>
              </a:rPr>
              <a:t>DistBelief</a:t>
            </a:r>
            <a:r>
              <a:rPr sz="1000" b="1" dirty="0">
                <a:latin typeface="Adobe Caslon Pro"/>
                <a:cs typeface="Adobe Caslon Pro"/>
              </a:rPr>
              <a:t> </a:t>
            </a:r>
            <a:r>
              <a:rPr sz="1000" b="1" spc="35" dirty="0">
                <a:latin typeface="Adobe Caslon Pro"/>
                <a:cs typeface="Adobe Caslon Pro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55" dirty="0">
                <a:latin typeface="Times New Roman"/>
                <a:cs typeface="Times New Roman"/>
              </a:rPr>
              <a:t>the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first</a:t>
            </a:r>
            <a:r>
              <a:rPr sz="1000" spc="9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generation</a:t>
            </a:r>
            <a:r>
              <a:rPr sz="1000" spc="9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scalable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45" dirty="0">
                <a:latin typeface="Times New Roman"/>
                <a:cs typeface="Times New Roman"/>
              </a:rPr>
              <a:t>distributed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spc="40" dirty="0">
                <a:latin typeface="Times New Roman"/>
                <a:cs typeface="Times New Roman"/>
              </a:rPr>
              <a:t>training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55" dirty="0">
                <a:latin typeface="Times New Roman"/>
                <a:cs typeface="Times New Roman"/>
              </a:rPr>
              <a:t>and</a:t>
            </a:r>
            <a:r>
              <a:rPr sz="1000" spc="9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inference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system</a:t>
            </a:r>
            <a:endParaRPr sz="1000">
              <a:latin typeface="Times New Roman"/>
              <a:cs typeface="Times New Roman"/>
            </a:endParaRPr>
          </a:p>
          <a:p>
            <a:pPr marL="289560" marR="205740" indent="-147955">
              <a:lnSpc>
                <a:spcPct val="102699"/>
              </a:lnSpc>
              <a:spcBef>
                <a:spcPts val="295"/>
              </a:spcBef>
            </a:pPr>
            <a:r>
              <a:rPr sz="1050" spc="-277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▶ </a:t>
            </a:r>
            <a:r>
              <a:rPr sz="1050" spc="15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 </a:t>
            </a:r>
            <a:r>
              <a:rPr sz="1000" b="1" spc="-45" dirty="0">
                <a:latin typeface="Adobe Caslon Pro"/>
                <a:cs typeface="Adobe Caslon Pro"/>
              </a:rPr>
              <a:t>T</a:t>
            </a:r>
            <a:r>
              <a:rPr sz="1000" b="1" spc="65" dirty="0">
                <a:latin typeface="Adobe Caslon Pro"/>
                <a:cs typeface="Adobe Caslon Pro"/>
              </a:rPr>
              <a:t>ensorFl</a:t>
            </a:r>
            <a:r>
              <a:rPr sz="1000" b="1" spc="40" dirty="0">
                <a:latin typeface="Adobe Caslon Pro"/>
                <a:cs typeface="Adobe Caslon Pro"/>
              </a:rPr>
              <a:t>o</a:t>
            </a:r>
            <a:r>
              <a:rPr sz="1000" b="1" spc="155" dirty="0">
                <a:latin typeface="Adobe Caslon Pro"/>
                <a:cs typeface="Adobe Caslon Pro"/>
              </a:rPr>
              <a:t>w</a:t>
            </a:r>
            <a:r>
              <a:rPr sz="1000" b="1" dirty="0">
                <a:latin typeface="Adobe Caslon Pro"/>
                <a:cs typeface="Adobe Caslon Pro"/>
              </a:rPr>
              <a:t> </a:t>
            </a:r>
            <a:r>
              <a:rPr sz="1000" b="1" spc="-60" dirty="0">
                <a:latin typeface="Adobe Caslon Pro"/>
                <a:cs typeface="Adobe Caslon Pro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second-generation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system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for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55" dirty="0">
                <a:latin typeface="Times New Roman"/>
                <a:cs typeface="Times New Roman"/>
              </a:rPr>
              <a:t>the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impleme</a:t>
            </a:r>
            <a:r>
              <a:rPr sz="1000" spc="-10" dirty="0">
                <a:latin typeface="Times New Roman"/>
                <a:cs typeface="Times New Roman"/>
              </a:rPr>
              <a:t>n</a:t>
            </a:r>
            <a:r>
              <a:rPr sz="1000" spc="55" dirty="0">
                <a:latin typeface="Times New Roman"/>
                <a:cs typeface="Times New Roman"/>
              </a:rPr>
              <a:t>tation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55" dirty="0">
                <a:latin typeface="Times New Roman"/>
                <a:cs typeface="Times New Roman"/>
              </a:rPr>
              <a:t>and</a:t>
            </a:r>
            <a:r>
              <a:rPr sz="1000" spc="9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depl</a:t>
            </a:r>
            <a:r>
              <a:rPr sz="1000" spc="-10" dirty="0">
                <a:latin typeface="Times New Roman"/>
                <a:cs typeface="Times New Roman"/>
              </a:rPr>
              <a:t>o</a:t>
            </a:r>
            <a:r>
              <a:rPr sz="1000" spc="30" dirty="0">
                <a:latin typeface="Times New Roman"/>
                <a:cs typeface="Times New Roman"/>
              </a:rPr>
              <a:t>yme</a:t>
            </a:r>
            <a:r>
              <a:rPr sz="1000" spc="-10" dirty="0">
                <a:latin typeface="Times New Roman"/>
                <a:cs typeface="Times New Roman"/>
              </a:rPr>
              <a:t>n</a:t>
            </a:r>
            <a:r>
              <a:rPr sz="1000" spc="114" dirty="0">
                <a:latin typeface="Times New Roman"/>
                <a:cs typeface="Times New Roman"/>
              </a:rPr>
              <a:t>t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large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scale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ma</a:t>
            </a:r>
            <a:r>
              <a:rPr sz="1000" spc="-5" dirty="0">
                <a:latin typeface="Times New Roman"/>
                <a:cs typeface="Times New Roman"/>
              </a:rPr>
              <a:t>c</a:t>
            </a:r>
            <a:r>
              <a:rPr sz="1000" spc="25" dirty="0">
                <a:latin typeface="Times New Roman"/>
                <a:cs typeface="Times New Roman"/>
              </a:rPr>
              <a:t>hine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learning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m</a:t>
            </a:r>
            <a:r>
              <a:rPr sz="1000" spc="4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dels</a:t>
            </a:r>
            <a:endParaRPr lang="en-US" sz="1000" spc="10" dirty="0">
              <a:latin typeface="Times New Roman"/>
              <a:cs typeface="Times New Roman"/>
            </a:endParaRPr>
          </a:p>
          <a:p>
            <a:pPr marL="289560" marR="205740" indent="-147955">
              <a:lnSpc>
                <a:spcPct val="102699"/>
              </a:lnSpc>
              <a:spcBef>
                <a:spcPts val="295"/>
              </a:spcBef>
            </a:pPr>
            <a:r>
              <a:rPr lang="en-US" sz="1000" b="1">
                <a:solidFill>
                  <a:srgbClr val="FF0000"/>
                </a:solidFill>
                <a:latin typeface="Times New Roman"/>
                <a:cs typeface="Times New Roman"/>
              </a:rPr>
              <a:t>TensorFlow Research Cloud</a:t>
            </a:r>
            <a:r>
              <a:rPr lang="en-US" sz="1000">
                <a:solidFill>
                  <a:srgbClr val="FF0000"/>
                </a:solidFill>
                <a:latin typeface="Times New Roman"/>
                <a:cs typeface="Times New Roman"/>
              </a:rPr>
              <a:t> (1000 TPUs, free for top researcher)</a:t>
            </a:r>
          </a:p>
          <a:p>
            <a:pPr marL="289560" marR="205740" indent="-147955">
              <a:lnSpc>
                <a:spcPct val="102699"/>
              </a:lnSpc>
              <a:spcBef>
                <a:spcPts val="295"/>
              </a:spcBef>
            </a:pPr>
            <a:r>
              <a:rPr lang="en-US" sz="1000">
                <a:latin typeface="Times New Roman"/>
                <a:cs typeface="Times New Roman"/>
                <a:hlinkClick r:id="rId2"/>
              </a:rPr>
              <a:t>https://www.tensorflow.org/tfrc/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430" y="1843567"/>
            <a:ext cx="1555252" cy="1325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41989" y="1860624"/>
            <a:ext cx="386904" cy="682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7042" y="1873349"/>
            <a:ext cx="824274" cy="616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90010" y="1859942"/>
            <a:ext cx="705320" cy="6460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83166" y="2610623"/>
            <a:ext cx="865953" cy="6494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42816" y="2577979"/>
            <a:ext cx="569712" cy="7144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90" dirty="0"/>
              <a:t>Data</a:t>
            </a:r>
            <a:r>
              <a:rPr spc="114" dirty="0"/>
              <a:t> </a:t>
            </a:r>
            <a:r>
              <a:rPr spc="40" dirty="0"/>
              <a:t>Fl</a:t>
            </a:r>
            <a:r>
              <a:rPr spc="15" dirty="0"/>
              <a:t>o</a:t>
            </a:r>
            <a:r>
              <a:rPr dirty="0"/>
              <a:t>w</a:t>
            </a:r>
            <a:r>
              <a:rPr spc="114" dirty="0"/>
              <a:t> </a:t>
            </a:r>
            <a:r>
              <a:rPr spc="25" dirty="0"/>
              <a:t>M</a:t>
            </a:r>
            <a:r>
              <a:rPr spc="50" dirty="0"/>
              <a:t>o</a:t>
            </a:r>
            <a:r>
              <a:rPr spc="25" dirty="0"/>
              <a:t>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345" y="419458"/>
            <a:ext cx="3877945" cy="697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99"/>
              </a:lnSpc>
            </a:pPr>
            <a:r>
              <a:rPr sz="1100" spc="65" dirty="0">
                <a:latin typeface="Times New Roman"/>
                <a:cs typeface="Times New Roman"/>
              </a:rPr>
              <a:t>Data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fl</a:t>
            </a:r>
            <a:r>
              <a:rPr sz="1100" spc="-65" dirty="0">
                <a:latin typeface="Times New Roman"/>
                <a:cs typeface="Times New Roman"/>
              </a:rPr>
              <a:t>o</a:t>
            </a:r>
            <a:r>
              <a:rPr sz="1100" spc="-10" dirty="0">
                <a:latin typeface="Times New Roman"/>
                <a:cs typeface="Times New Roman"/>
              </a:rPr>
              <a:t>w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35" dirty="0">
                <a:latin typeface="Times New Roman"/>
                <a:cs typeface="Times New Roman"/>
              </a:rPr>
              <a:t>graphs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descri</a:t>
            </a:r>
            <a:r>
              <a:rPr sz="1100" spc="55" dirty="0">
                <a:latin typeface="Times New Roman"/>
                <a:cs typeface="Times New Roman"/>
              </a:rPr>
              <a:t>b</a:t>
            </a:r>
            <a:r>
              <a:rPr sz="1100" spc="-5" dirty="0">
                <a:latin typeface="Times New Roman"/>
                <a:cs typeface="Times New Roman"/>
              </a:rPr>
              <a:t>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45" dirty="0">
                <a:latin typeface="Times New Roman"/>
                <a:cs typeface="Times New Roman"/>
              </a:rPr>
              <a:t>mathematical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45" dirty="0">
                <a:latin typeface="Times New Roman"/>
                <a:cs typeface="Times New Roman"/>
              </a:rPr>
              <a:t>computation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40" dirty="0">
                <a:latin typeface="Times New Roman"/>
                <a:cs typeface="Times New Roman"/>
              </a:rPr>
              <a:t>with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a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30" dirty="0">
                <a:solidFill>
                  <a:srgbClr val="FF0000"/>
                </a:solidFill>
                <a:latin typeface="Times New Roman"/>
                <a:cs typeface="Times New Roman"/>
              </a:rPr>
              <a:t>directed</a:t>
            </a:r>
            <a:r>
              <a:rPr sz="11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100" spc="5" dirty="0">
                <a:solidFill>
                  <a:srgbClr val="FF0000"/>
                </a:solidFill>
                <a:latin typeface="Times New Roman"/>
                <a:cs typeface="Times New Roman"/>
              </a:rPr>
              <a:t>acyclic</a:t>
            </a:r>
            <a:r>
              <a:rPr sz="1100" spc="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100" spc="40" dirty="0">
                <a:solidFill>
                  <a:srgbClr val="FF0000"/>
                </a:solidFill>
                <a:latin typeface="Times New Roman"/>
                <a:cs typeface="Times New Roman"/>
              </a:rPr>
              <a:t>graph</a:t>
            </a:r>
            <a:r>
              <a:rPr lang="en-US" sz="1100" spc="40" dirty="0">
                <a:solidFill>
                  <a:srgbClr val="FF0000"/>
                </a:solidFill>
                <a:latin typeface="Times New Roman"/>
                <a:cs typeface="Times New Roman"/>
              </a:rPr>
              <a:t> (DAG)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of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n</a:t>
            </a:r>
            <a:r>
              <a:rPr sz="1100" spc="50" dirty="0">
                <a:latin typeface="Times New Roman"/>
                <a:cs typeface="Times New Roman"/>
              </a:rPr>
              <a:t>o</a:t>
            </a:r>
            <a:r>
              <a:rPr sz="1100" spc="15" dirty="0">
                <a:latin typeface="Times New Roman"/>
                <a:cs typeface="Times New Roman"/>
              </a:rPr>
              <a:t>des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&amp;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edges,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all</a:t>
            </a:r>
            <a:r>
              <a:rPr sz="1100" spc="-15" dirty="0">
                <a:latin typeface="Times New Roman"/>
                <a:cs typeface="Times New Roman"/>
              </a:rPr>
              <a:t>o</a:t>
            </a:r>
            <a:r>
              <a:rPr sz="1100" spc="10" dirty="0">
                <a:latin typeface="Times New Roman"/>
                <a:cs typeface="Times New Roman"/>
              </a:rPr>
              <a:t>wing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some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kinds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of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n</a:t>
            </a:r>
            <a:r>
              <a:rPr sz="1100" spc="50" dirty="0">
                <a:latin typeface="Times New Roman"/>
                <a:cs typeface="Times New Roman"/>
              </a:rPr>
              <a:t>o</a:t>
            </a:r>
            <a:r>
              <a:rPr sz="1100" spc="15" dirty="0">
                <a:latin typeface="Times New Roman"/>
                <a:cs typeface="Times New Roman"/>
              </a:rPr>
              <a:t>des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to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40" dirty="0">
                <a:latin typeface="Times New Roman"/>
                <a:cs typeface="Times New Roman"/>
              </a:rPr>
              <a:t>mai</a:t>
            </a:r>
            <a:r>
              <a:rPr sz="1100" spc="10" dirty="0">
                <a:latin typeface="Times New Roman"/>
                <a:cs typeface="Times New Roman"/>
              </a:rPr>
              <a:t>n</a:t>
            </a:r>
            <a:r>
              <a:rPr sz="1100" spc="55" dirty="0">
                <a:latin typeface="Times New Roman"/>
                <a:cs typeface="Times New Roman"/>
              </a:rPr>
              <a:t>tain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and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u</a:t>
            </a:r>
            <a:r>
              <a:rPr sz="1100" spc="85" dirty="0">
                <a:latin typeface="Times New Roman"/>
                <a:cs typeface="Times New Roman"/>
              </a:rPr>
              <a:t>p</a:t>
            </a:r>
            <a:r>
              <a:rPr sz="1100" spc="55" dirty="0">
                <a:latin typeface="Times New Roman"/>
                <a:cs typeface="Times New Roman"/>
              </a:rPr>
              <a:t>date</a:t>
            </a:r>
            <a:r>
              <a:rPr sz="1100" spc="85" dirty="0">
                <a:latin typeface="Times New Roman"/>
                <a:cs typeface="Times New Roman"/>
              </a:rPr>
              <a:t> p</a:t>
            </a:r>
            <a:r>
              <a:rPr sz="1100" spc="25" dirty="0">
                <a:latin typeface="Times New Roman"/>
                <a:cs typeface="Times New Roman"/>
              </a:rPr>
              <a:t>ersiste</a:t>
            </a:r>
            <a:r>
              <a:rPr sz="1100" spc="5" dirty="0">
                <a:latin typeface="Times New Roman"/>
                <a:cs typeface="Times New Roman"/>
              </a:rPr>
              <a:t>n</a:t>
            </a:r>
            <a:r>
              <a:rPr sz="1100" spc="114" dirty="0">
                <a:latin typeface="Times New Roman"/>
                <a:cs typeface="Times New Roman"/>
              </a:rPr>
              <a:t>t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state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and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for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40" dirty="0">
                <a:solidFill>
                  <a:srgbClr val="FF0000"/>
                </a:solidFill>
                <a:latin typeface="Times New Roman"/>
                <a:cs typeface="Times New Roman"/>
              </a:rPr>
              <a:t>bran</a:t>
            </a:r>
            <a:r>
              <a:rPr sz="1100" spc="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100" spc="25" dirty="0">
                <a:solidFill>
                  <a:srgbClr val="FF0000"/>
                </a:solidFill>
                <a:latin typeface="Times New Roman"/>
                <a:cs typeface="Times New Roman"/>
              </a:rPr>
              <a:t>hing</a:t>
            </a:r>
            <a:r>
              <a:rPr sz="11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100" spc="55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1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1100" spc="2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1100" spc="15" dirty="0">
                <a:solidFill>
                  <a:srgbClr val="FF0000"/>
                </a:solidFill>
                <a:latin typeface="Times New Roman"/>
                <a:cs typeface="Times New Roman"/>
              </a:rPr>
              <a:t>oping</a:t>
            </a:r>
            <a:r>
              <a:rPr sz="1100" spc="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FF0000"/>
                </a:solidFill>
                <a:latin typeface="Times New Roman"/>
                <a:cs typeface="Times New Roman"/>
              </a:rPr>
              <a:t>co</a:t>
            </a:r>
            <a:r>
              <a:rPr sz="1100" spc="-1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1100" spc="40" dirty="0">
                <a:solidFill>
                  <a:srgbClr val="FF0000"/>
                </a:solidFill>
                <a:latin typeface="Times New Roman"/>
                <a:cs typeface="Times New Roman"/>
              </a:rPr>
              <a:t>trol</a:t>
            </a:r>
            <a:r>
              <a:rPr sz="11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100" spc="40" dirty="0">
                <a:solidFill>
                  <a:srgbClr val="FF0000"/>
                </a:solidFill>
                <a:latin typeface="Times New Roman"/>
                <a:cs typeface="Times New Roman"/>
              </a:rPr>
              <a:t>structures</a:t>
            </a:r>
            <a:r>
              <a:rPr sz="1100" spc="40" dirty="0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2076450" y="1730375"/>
            <a:ext cx="2284847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21850"/>
            <a:ext cx="1453732" cy="21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7661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50361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0361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7661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0361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0970" y="339140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906" y="336491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579" y="3362025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5110" y="49702"/>
                </a:moveTo>
                <a:lnTo>
                  <a:pt x="38475" y="45809"/>
                </a:lnTo>
                <a:lnTo>
                  <a:pt x="47748" y="35700"/>
                </a:lnTo>
                <a:lnTo>
                  <a:pt x="47061" y="17931"/>
                </a:lnTo>
                <a:lnTo>
                  <a:pt x="41417" y="6134"/>
                </a:lnTo>
                <a:lnTo>
                  <a:pt x="32255" y="0"/>
                </a:lnTo>
                <a:lnTo>
                  <a:pt x="15795" y="2168"/>
                </a:lnTo>
                <a:lnTo>
                  <a:pt x="4946" y="9558"/>
                </a:lnTo>
                <a:lnTo>
                  <a:pt x="0" y="20511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9048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9409" y="3362019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2681" y="49708"/>
                </a:moveTo>
                <a:lnTo>
                  <a:pt x="9209" y="45815"/>
                </a:lnTo>
                <a:lnTo>
                  <a:pt x="0" y="35706"/>
                </a:lnTo>
                <a:lnTo>
                  <a:pt x="716" y="17929"/>
                </a:lnTo>
                <a:lnTo>
                  <a:pt x="6379" y="6130"/>
                </a:lnTo>
                <a:lnTo>
                  <a:pt x="15554" y="0"/>
                </a:lnTo>
                <a:lnTo>
                  <a:pt x="32008" y="2174"/>
                </a:lnTo>
                <a:lnTo>
                  <a:pt x="42852" y="9572"/>
                </a:lnTo>
                <a:lnTo>
                  <a:pt x="47794" y="20532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2251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5" dirty="0"/>
              <a:t>Programming</a:t>
            </a:r>
            <a:r>
              <a:rPr spc="125" dirty="0"/>
              <a:t> </a:t>
            </a:r>
            <a:r>
              <a:rPr spc="25" dirty="0"/>
              <a:t>M</a:t>
            </a:r>
            <a:r>
              <a:rPr spc="50" dirty="0"/>
              <a:t>o</a:t>
            </a:r>
            <a:r>
              <a:rPr spc="25" dirty="0"/>
              <a:t>del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xfrm>
            <a:off x="347345" y="434975"/>
            <a:ext cx="3915409" cy="1709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15" dirty="0"/>
              <a:t>Basic</a:t>
            </a:r>
            <a:r>
              <a:rPr sz="800" spc="85" dirty="0"/>
              <a:t> </a:t>
            </a:r>
            <a:r>
              <a:rPr sz="800" spc="30" dirty="0"/>
              <a:t>Concepts</a:t>
            </a:r>
          </a:p>
          <a:p>
            <a:pPr marL="289560" marR="95885" indent="-147955">
              <a:lnSpc>
                <a:spcPct val="102699"/>
              </a:lnSpc>
              <a:spcBef>
                <a:spcPts val="295"/>
              </a:spcBef>
            </a:pPr>
            <a:r>
              <a:rPr sz="800" spc="-277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▶ </a:t>
            </a:r>
            <a:r>
              <a:rPr sz="800" spc="15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 </a:t>
            </a:r>
            <a:r>
              <a:rPr sz="800" b="1" spc="55" dirty="0">
                <a:latin typeface="Adobe Caslon Pro"/>
                <a:cs typeface="Adobe Caslon Pro"/>
              </a:rPr>
              <a:t>O</a:t>
            </a:r>
            <a:r>
              <a:rPr sz="800" b="1" spc="65" dirty="0">
                <a:latin typeface="Adobe Caslon Pro"/>
                <a:cs typeface="Adobe Caslon Pro"/>
              </a:rPr>
              <a:t>p</a:t>
            </a:r>
            <a:r>
              <a:rPr sz="800" b="1" spc="80" dirty="0">
                <a:latin typeface="Adobe Caslon Pro"/>
                <a:cs typeface="Adobe Caslon Pro"/>
              </a:rPr>
              <a:t>eration</a:t>
            </a:r>
            <a:r>
              <a:rPr sz="800" b="1" dirty="0">
                <a:latin typeface="Adobe Caslon Pro"/>
                <a:cs typeface="Adobe Caslon Pro"/>
              </a:rPr>
              <a:t> </a:t>
            </a:r>
            <a:r>
              <a:rPr sz="800" b="1" spc="-75" dirty="0">
                <a:latin typeface="Adobe Caslon Pro"/>
                <a:cs typeface="Adobe Caslon Pro"/>
              </a:rPr>
              <a:t> </a:t>
            </a:r>
            <a:r>
              <a:rPr sz="800" spc="-5" dirty="0"/>
              <a:t>:</a:t>
            </a:r>
            <a:r>
              <a:rPr sz="800" dirty="0"/>
              <a:t> </a:t>
            </a:r>
            <a:r>
              <a:rPr sz="800" spc="-65" dirty="0"/>
              <a:t> </a:t>
            </a:r>
            <a:r>
              <a:rPr sz="800" spc="35" dirty="0"/>
              <a:t>An</a:t>
            </a:r>
            <a:r>
              <a:rPr sz="800" spc="90" dirty="0"/>
              <a:t> </a:t>
            </a:r>
            <a:r>
              <a:rPr sz="800" spc="25" dirty="0"/>
              <a:t>o</a:t>
            </a:r>
            <a:r>
              <a:rPr sz="800" spc="55" dirty="0"/>
              <a:t>p</a:t>
            </a:r>
            <a:r>
              <a:rPr sz="800" spc="35" dirty="0"/>
              <a:t>eration</a:t>
            </a:r>
            <a:r>
              <a:rPr sz="800" spc="90" dirty="0"/>
              <a:t> </a:t>
            </a:r>
            <a:r>
              <a:rPr sz="800" spc="35" dirty="0"/>
              <a:t>has</a:t>
            </a:r>
            <a:r>
              <a:rPr sz="800" spc="85" dirty="0"/>
              <a:t> </a:t>
            </a:r>
            <a:r>
              <a:rPr sz="800" spc="55" dirty="0"/>
              <a:t>a</a:t>
            </a:r>
            <a:r>
              <a:rPr sz="800" spc="85" dirty="0"/>
              <a:t> </a:t>
            </a:r>
            <a:r>
              <a:rPr sz="800" spc="40" dirty="0"/>
              <a:t>name</a:t>
            </a:r>
            <a:r>
              <a:rPr sz="800" spc="85" dirty="0"/>
              <a:t> </a:t>
            </a:r>
            <a:r>
              <a:rPr sz="800" spc="55" dirty="0"/>
              <a:t>and</a:t>
            </a:r>
            <a:r>
              <a:rPr sz="800" spc="85" dirty="0"/>
              <a:t> </a:t>
            </a:r>
            <a:r>
              <a:rPr sz="800" spc="25" dirty="0"/>
              <a:t>represe</a:t>
            </a:r>
            <a:r>
              <a:rPr sz="800" spc="-5" dirty="0"/>
              <a:t>n</a:t>
            </a:r>
            <a:r>
              <a:rPr sz="800" spc="55" dirty="0"/>
              <a:t>ts</a:t>
            </a:r>
            <a:r>
              <a:rPr sz="800" spc="85" dirty="0"/>
              <a:t> </a:t>
            </a:r>
            <a:r>
              <a:rPr sz="800" spc="55" dirty="0"/>
              <a:t>an</a:t>
            </a:r>
            <a:r>
              <a:rPr sz="800" spc="25" dirty="0"/>
              <a:t> </a:t>
            </a:r>
            <a:r>
              <a:rPr sz="800" spc="55" dirty="0"/>
              <a:t>abstract</a:t>
            </a:r>
            <a:r>
              <a:rPr sz="800" spc="90" dirty="0"/>
              <a:t> </a:t>
            </a:r>
            <a:r>
              <a:rPr sz="800" spc="40" dirty="0"/>
              <a:t>computation.</a:t>
            </a:r>
            <a:r>
              <a:rPr sz="800" dirty="0"/>
              <a:t> </a:t>
            </a:r>
            <a:r>
              <a:rPr sz="800" spc="-65" dirty="0"/>
              <a:t> </a:t>
            </a:r>
            <a:r>
              <a:rPr sz="800" spc="20" dirty="0"/>
              <a:t>(e.g.,</a:t>
            </a:r>
            <a:r>
              <a:rPr sz="800" spc="85" dirty="0"/>
              <a:t> </a:t>
            </a:r>
            <a:r>
              <a:rPr sz="800" spc="55" dirty="0"/>
              <a:t>“add”</a:t>
            </a:r>
            <a:r>
              <a:rPr sz="800" spc="85" dirty="0"/>
              <a:t> </a:t>
            </a:r>
            <a:r>
              <a:rPr sz="800" spc="55" dirty="0"/>
              <a:t>and</a:t>
            </a:r>
            <a:r>
              <a:rPr sz="800" spc="90" dirty="0"/>
              <a:t> </a:t>
            </a:r>
            <a:r>
              <a:rPr sz="800" spc="55" dirty="0"/>
              <a:t>“dot</a:t>
            </a:r>
            <a:r>
              <a:rPr sz="800" spc="90" dirty="0"/>
              <a:t> </a:t>
            </a:r>
            <a:r>
              <a:rPr sz="800" spc="30" dirty="0"/>
              <a:t>pr</a:t>
            </a:r>
            <a:r>
              <a:rPr sz="800" spc="70" dirty="0"/>
              <a:t>o</a:t>
            </a:r>
            <a:r>
              <a:rPr sz="800" spc="55" dirty="0"/>
              <a:t>duct”)</a:t>
            </a:r>
            <a:endParaRPr sz="800">
              <a:latin typeface="Adobe Caslon Pro"/>
              <a:cs typeface="Adobe Caslon Pro"/>
            </a:endParaRPr>
          </a:p>
          <a:p>
            <a:pPr marL="289560" marR="27940" indent="-147955">
              <a:lnSpc>
                <a:spcPct val="102600"/>
              </a:lnSpc>
              <a:spcBef>
                <a:spcPts val="300"/>
              </a:spcBef>
            </a:pPr>
            <a:r>
              <a:rPr sz="800" spc="-277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▶ </a:t>
            </a:r>
            <a:r>
              <a:rPr sz="800" spc="15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 </a:t>
            </a:r>
            <a:r>
              <a:rPr sz="800" b="1" spc="90" dirty="0">
                <a:latin typeface="Adobe Caslon Pro"/>
                <a:cs typeface="Adobe Caslon Pro"/>
              </a:rPr>
              <a:t>Kernel</a:t>
            </a:r>
            <a:r>
              <a:rPr sz="800" b="1" dirty="0">
                <a:latin typeface="Adobe Caslon Pro"/>
                <a:cs typeface="Adobe Caslon Pro"/>
              </a:rPr>
              <a:t> </a:t>
            </a:r>
            <a:r>
              <a:rPr sz="800" b="1" spc="-75" dirty="0">
                <a:latin typeface="Adobe Caslon Pro"/>
                <a:cs typeface="Adobe Caslon Pro"/>
              </a:rPr>
              <a:t> </a:t>
            </a:r>
            <a:r>
              <a:rPr sz="800" spc="-5" dirty="0"/>
              <a:t>:</a:t>
            </a:r>
            <a:r>
              <a:rPr sz="800" dirty="0"/>
              <a:t> </a:t>
            </a:r>
            <a:r>
              <a:rPr sz="800" spc="-65" dirty="0"/>
              <a:t> </a:t>
            </a:r>
            <a:r>
              <a:rPr sz="800" spc="35" dirty="0"/>
              <a:t>An</a:t>
            </a:r>
            <a:r>
              <a:rPr sz="800" spc="85" dirty="0"/>
              <a:t> </a:t>
            </a:r>
            <a:r>
              <a:rPr sz="800" spc="25" dirty="0"/>
              <a:t>impleme</a:t>
            </a:r>
            <a:r>
              <a:rPr sz="800" spc="-10" dirty="0"/>
              <a:t>n</a:t>
            </a:r>
            <a:r>
              <a:rPr sz="800" spc="55" dirty="0"/>
              <a:t>tation</a:t>
            </a:r>
            <a:r>
              <a:rPr sz="800" spc="85" dirty="0"/>
              <a:t> </a:t>
            </a:r>
            <a:r>
              <a:rPr sz="800" spc="-20" dirty="0"/>
              <a:t>of</a:t>
            </a:r>
            <a:r>
              <a:rPr sz="800" spc="90" dirty="0"/>
              <a:t> </a:t>
            </a:r>
            <a:r>
              <a:rPr sz="800" spc="55" dirty="0"/>
              <a:t>an</a:t>
            </a:r>
            <a:r>
              <a:rPr sz="800" spc="85" dirty="0"/>
              <a:t> </a:t>
            </a:r>
            <a:r>
              <a:rPr sz="800" spc="25" dirty="0"/>
              <a:t>o</a:t>
            </a:r>
            <a:r>
              <a:rPr sz="800" spc="55" dirty="0"/>
              <a:t>p</a:t>
            </a:r>
            <a:r>
              <a:rPr sz="800" spc="35" dirty="0"/>
              <a:t>eration</a:t>
            </a:r>
            <a:r>
              <a:rPr sz="800" spc="85" dirty="0"/>
              <a:t> that </a:t>
            </a:r>
            <a:r>
              <a:rPr sz="800" spc="35" dirty="0"/>
              <a:t>can</a:t>
            </a:r>
            <a:r>
              <a:rPr sz="800" spc="85" dirty="0"/>
              <a:t> </a:t>
            </a:r>
            <a:r>
              <a:rPr sz="800" spc="55" dirty="0"/>
              <a:t>run</a:t>
            </a:r>
            <a:r>
              <a:rPr sz="800" spc="30" dirty="0"/>
              <a:t> </a:t>
            </a:r>
            <a:r>
              <a:rPr sz="800" spc="25" dirty="0"/>
              <a:t>on</a:t>
            </a:r>
            <a:r>
              <a:rPr sz="800" spc="85" dirty="0"/>
              <a:t> </a:t>
            </a:r>
            <a:r>
              <a:rPr sz="800" spc="55" dirty="0"/>
              <a:t>a</a:t>
            </a:r>
            <a:r>
              <a:rPr sz="800" spc="85" dirty="0"/>
              <a:t> </a:t>
            </a:r>
            <a:r>
              <a:rPr sz="800" spc="45" dirty="0"/>
              <a:t>particular</a:t>
            </a:r>
            <a:r>
              <a:rPr sz="800" spc="85" dirty="0"/>
              <a:t> t</a:t>
            </a:r>
            <a:r>
              <a:rPr sz="800" spc="40" dirty="0"/>
              <a:t>y</a:t>
            </a:r>
            <a:r>
              <a:rPr sz="800" spc="70" dirty="0"/>
              <a:t>p</a:t>
            </a:r>
            <a:r>
              <a:rPr sz="800" spc="-5" dirty="0"/>
              <a:t>e</a:t>
            </a:r>
            <a:r>
              <a:rPr sz="800" spc="85" dirty="0"/>
              <a:t> </a:t>
            </a:r>
            <a:r>
              <a:rPr sz="800" spc="-20" dirty="0"/>
              <a:t>of</a:t>
            </a:r>
            <a:r>
              <a:rPr sz="800" spc="90" dirty="0"/>
              <a:t> </a:t>
            </a:r>
            <a:r>
              <a:rPr sz="800" spc="10" dirty="0"/>
              <a:t>device.</a:t>
            </a:r>
            <a:r>
              <a:rPr sz="800" dirty="0"/>
              <a:t> </a:t>
            </a:r>
            <a:r>
              <a:rPr sz="800" spc="-65" dirty="0"/>
              <a:t> </a:t>
            </a:r>
            <a:r>
              <a:rPr sz="800" spc="20" dirty="0"/>
              <a:t>(e.g.,</a:t>
            </a:r>
            <a:r>
              <a:rPr sz="800" spc="85" dirty="0"/>
              <a:t> </a:t>
            </a:r>
            <a:r>
              <a:rPr sz="800" spc="60" dirty="0"/>
              <a:t>“CPU”</a:t>
            </a:r>
            <a:r>
              <a:rPr sz="800" spc="90" dirty="0"/>
              <a:t> </a:t>
            </a:r>
            <a:r>
              <a:rPr sz="800" spc="55" dirty="0"/>
              <a:t>and</a:t>
            </a:r>
            <a:r>
              <a:rPr sz="800" spc="85" dirty="0"/>
              <a:t> </a:t>
            </a:r>
            <a:r>
              <a:rPr sz="800" spc="60" dirty="0"/>
              <a:t>“GPU”)</a:t>
            </a:r>
            <a:endParaRPr sz="800">
              <a:latin typeface="Adobe Caslon Pro"/>
              <a:cs typeface="Adobe Caslon Pro"/>
            </a:endParaRPr>
          </a:p>
          <a:p>
            <a:pPr marL="289560" marR="167005" indent="-147955">
              <a:lnSpc>
                <a:spcPct val="102699"/>
              </a:lnSpc>
              <a:spcBef>
                <a:spcPts val="295"/>
              </a:spcBef>
            </a:pPr>
            <a:r>
              <a:rPr sz="800" spc="-277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▶ </a:t>
            </a:r>
            <a:r>
              <a:rPr sz="800" spc="15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 </a:t>
            </a:r>
            <a:r>
              <a:rPr sz="800" b="1" spc="60" dirty="0">
                <a:latin typeface="Adobe Caslon Pro"/>
                <a:cs typeface="Adobe Caslon Pro"/>
              </a:rPr>
              <a:t>Session</a:t>
            </a:r>
            <a:r>
              <a:rPr sz="800" b="1" dirty="0">
                <a:latin typeface="Adobe Caslon Pro"/>
                <a:cs typeface="Adobe Caslon Pro"/>
              </a:rPr>
              <a:t> </a:t>
            </a:r>
            <a:r>
              <a:rPr sz="800" b="1" spc="-80" dirty="0">
                <a:latin typeface="Adobe Caslon Pro"/>
                <a:cs typeface="Adobe Caslon Pro"/>
              </a:rPr>
              <a:t> </a:t>
            </a:r>
            <a:r>
              <a:rPr sz="800" spc="-5" dirty="0"/>
              <a:t>:</a:t>
            </a:r>
            <a:r>
              <a:rPr sz="800" dirty="0"/>
              <a:t> </a:t>
            </a:r>
            <a:r>
              <a:rPr sz="800" spc="-65" dirty="0"/>
              <a:t> </a:t>
            </a:r>
            <a:r>
              <a:rPr sz="800" spc="5" dirty="0"/>
              <a:t>Sessions</a:t>
            </a:r>
            <a:r>
              <a:rPr sz="800" spc="85" dirty="0"/>
              <a:t> </a:t>
            </a:r>
            <a:r>
              <a:rPr sz="800" spc="35" dirty="0"/>
              <a:t>manage</a:t>
            </a:r>
            <a:r>
              <a:rPr sz="800" spc="85" dirty="0"/>
              <a:t> </a:t>
            </a:r>
            <a:r>
              <a:rPr sz="800" spc="55" dirty="0"/>
              <a:t>and</a:t>
            </a:r>
            <a:r>
              <a:rPr sz="800" spc="85" dirty="0"/>
              <a:t> </a:t>
            </a:r>
            <a:r>
              <a:rPr sz="800" spc="25" dirty="0"/>
              <a:t>execute</a:t>
            </a:r>
            <a:r>
              <a:rPr sz="800" spc="90" dirty="0"/>
              <a:t> </a:t>
            </a:r>
            <a:r>
              <a:rPr sz="800" spc="20" dirty="0"/>
              <a:t>TensorFl</a:t>
            </a:r>
            <a:r>
              <a:rPr sz="800" spc="-5" dirty="0"/>
              <a:t>o</a:t>
            </a:r>
            <a:r>
              <a:rPr sz="800" spc="-10" dirty="0"/>
              <a:t>w</a:t>
            </a:r>
            <a:r>
              <a:rPr sz="800" spc="-5" dirty="0"/>
              <a:t> </a:t>
            </a:r>
            <a:r>
              <a:rPr sz="800" spc="45" dirty="0"/>
              <a:t>computation</a:t>
            </a:r>
            <a:r>
              <a:rPr sz="800" spc="85" dirty="0"/>
              <a:t> </a:t>
            </a:r>
            <a:r>
              <a:rPr sz="800" spc="35" dirty="0"/>
              <a:t>graphs.</a:t>
            </a:r>
            <a:r>
              <a:rPr sz="800" dirty="0"/>
              <a:t> </a:t>
            </a:r>
            <a:r>
              <a:rPr sz="800" spc="-65" dirty="0"/>
              <a:t> </a:t>
            </a:r>
            <a:r>
              <a:rPr sz="800" spc="25" dirty="0"/>
              <a:t>Therefore,</a:t>
            </a:r>
            <a:r>
              <a:rPr sz="800" spc="90" dirty="0"/>
              <a:t> </a:t>
            </a:r>
            <a:r>
              <a:rPr sz="800" spc="5" dirty="0"/>
              <a:t>clie</a:t>
            </a:r>
            <a:r>
              <a:rPr sz="800" spc="-20" dirty="0"/>
              <a:t>n</a:t>
            </a:r>
            <a:r>
              <a:rPr sz="800" spc="114" dirty="0"/>
              <a:t>t</a:t>
            </a:r>
            <a:r>
              <a:rPr sz="800" spc="85" dirty="0"/>
              <a:t> </a:t>
            </a:r>
            <a:r>
              <a:rPr sz="800" spc="30" dirty="0"/>
              <a:t>programs</a:t>
            </a:r>
            <a:r>
              <a:rPr sz="800" spc="85" dirty="0"/>
              <a:t> </a:t>
            </a:r>
            <a:r>
              <a:rPr sz="800" spc="15" dirty="0"/>
              <a:t>i</a:t>
            </a:r>
            <a:r>
              <a:rPr sz="800" dirty="0"/>
              <a:t>n</a:t>
            </a:r>
            <a:r>
              <a:rPr sz="800" spc="55" dirty="0"/>
              <a:t>teract</a:t>
            </a:r>
            <a:r>
              <a:rPr sz="800" spc="35" dirty="0"/>
              <a:t> </a:t>
            </a:r>
            <a:r>
              <a:rPr sz="800" spc="40" dirty="0"/>
              <a:t>with</a:t>
            </a:r>
            <a:r>
              <a:rPr sz="800" spc="90" dirty="0"/>
              <a:t> </a:t>
            </a:r>
            <a:r>
              <a:rPr sz="800" spc="55" dirty="0"/>
              <a:t>the</a:t>
            </a:r>
            <a:r>
              <a:rPr sz="800" spc="85" dirty="0"/>
              <a:t> </a:t>
            </a:r>
            <a:r>
              <a:rPr sz="800" spc="20" dirty="0"/>
              <a:t>TensorFl</a:t>
            </a:r>
            <a:r>
              <a:rPr sz="800" spc="-5" dirty="0"/>
              <a:t>o</a:t>
            </a:r>
            <a:r>
              <a:rPr sz="800" spc="-10" dirty="0"/>
              <a:t>w</a:t>
            </a:r>
            <a:r>
              <a:rPr sz="800" spc="85" dirty="0"/>
              <a:t> </a:t>
            </a:r>
            <a:r>
              <a:rPr sz="800" spc="30" dirty="0"/>
              <a:t>system</a:t>
            </a:r>
            <a:r>
              <a:rPr sz="800" spc="85" dirty="0"/>
              <a:t> </a:t>
            </a:r>
            <a:r>
              <a:rPr sz="800" spc="45" dirty="0"/>
              <a:t>through</a:t>
            </a:r>
            <a:r>
              <a:rPr sz="800" spc="85" dirty="0"/>
              <a:t> </a:t>
            </a:r>
            <a:r>
              <a:rPr sz="800" spc="5" dirty="0"/>
              <a:t>sessions.</a:t>
            </a:r>
            <a:endParaRPr sz="800">
              <a:latin typeface="Adobe Caslon Pro"/>
              <a:cs typeface="Adobe Caslon Pro"/>
            </a:endParaRPr>
          </a:p>
          <a:p>
            <a:pPr marL="289560" marR="5080" indent="-147955">
              <a:lnSpc>
                <a:spcPct val="102699"/>
              </a:lnSpc>
              <a:spcBef>
                <a:spcPts val="295"/>
              </a:spcBef>
            </a:pPr>
            <a:r>
              <a:rPr sz="800" spc="-277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▶ </a:t>
            </a:r>
            <a:r>
              <a:rPr sz="800" spc="15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 </a:t>
            </a:r>
            <a:r>
              <a:rPr sz="800" b="1" spc="-45" dirty="0">
                <a:latin typeface="Adobe Caslon Pro"/>
                <a:cs typeface="Adobe Caslon Pro"/>
              </a:rPr>
              <a:t>T</a:t>
            </a:r>
            <a:r>
              <a:rPr sz="800" b="1" spc="75" dirty="0">
                <a:latin typeface="Adobe Caslon Pro"/>
                <a:cs typeface="Adobe Caslon Pro"/>
              </a:rPr>
              <a:t>ensor</a:t>
            </a:r>
            <a:r>
              <a:rPr sz="800" b="1" dirty="0">
                <a:latin typeface="Adobe Caslon Pro"/>
                <a:cs typeface="Adobe Caslon Pro"/>
              </a:rPr>
              <a:t> </a:t>
            </a:r>
            <a:r>
              <a:rPr sz="800" b="1" spc="-75" dirty="0">
                <a:latin typeface="Adobe Caslon Pro"/>
                <a:cs typeface="Adobe Caslon Pro"/>
              </a:rPr>
              <a:t> </a:t>
            </a:r>
            <a:r>
              <a:rPr sz="800" spc="-5" dirty="0"/>
              <a:t>:</a:t>
            </a:r>
            <a:r>
              <a:rPr sz="800" dirty="0"/>
              <a:t> </a:t>
            </a:r>
            <a:r>
              <a:rPr sz="800" spc="-65" dirty="0"/>
              <a:t> </a:t>
            </a:r>
            <a:r>
              <a:rPr sz="800" spc="20" dirty="0"/>
              <a:t>A</a:t>
            </a:r>
            <a:r>
              <a:rPr sz="800" spc="85" dirty="0"/>
              <a:t> </a:t>
            </a:r>
            <a:r>
              <a:rPr sz="800" spc="20" dirty="0"/>
              <a:t>n-dimensional</a:t>
            </a:r>
            <a:r>
              <a:rPr sz="800" spc="85" dirty="0"/>
              <a:t> </a:t>
            </a:r>
            <a:r>
              <a:rPr sz="800" spc="55" dirty="0"/>
              <a:t>arr</a:t>
            </a:r>
            <a:r>
              <a:rPr sz="800" spc="35" dirty="0"/>
              <a:t>a</a:t>
            </a:r>
            <a:r>
              <a:rPr sz="800" spc="25" dirty="0"/>
              <a:t>y</a:t>
            </a:r>
            <a:r>
              <a:rPr sz="800" spc="85" dirty="0"/>
              <a:t> that </a:t>
            </a:r>
            <a:r>
              <a:rPr sz="800" spc="-20" dirty="0"/>
              <a:t>fl</a:t>
            </a:r>
            <a:r>
              <a:rPr sz="800" spc="-65" dirty="0"/>
              <a:t>o</a:t>
            </a:r>
            <a:r>
              <a:rPr sz="800" spc="-5" dirty="0"/>
              <a:t>ws</a:t>
            </a:r>
            <a:r>
              <a:rPr sz="800" spc="85" dirty="0"/>
              <a:t> </a:t>
            </a:r>
            <a:r>
              <a:rPr sz="800" spc="20" dirty="0"/>
              <a:t>along</a:t>
            </a:r>
            <a:r>
              <a:rPr sz="800" spc="85" dirty="0"/>
              <a:t> </a:t>
            </a:r>
            <a:r>
              <a:rPr sz="800" spc="55" dirty="0"/>
              <a:t>the</a:t>
            </a:r>
            <a:r>
              <a:rPr sz="800" spc="85" dirty="0"/>
              <a:t> </a:t>
            </a:r>
            <a:r>
              <a:rPr sz="800" spc="5" dirty="0"/>
              <a:t>edges </a:t>
            </a:r>
            <a:r>
              <a:rPr sz="800" spc="-20" dirty="0"/>
              <a:t>of</a:t>
            </a:r>
            <a:r>
              <a:rPr sz="800" spc="85" dirty="0"/>
              <a:t> </a:t>
            </a:r>
            <a:r>
              <a:rPr sz="800" spc="55" dirty="0"/>
              <a:t>the</a:t>
            </a:r>
            <a:r>
              <a:rPr sz="800" spc="85" dirty="0"/>
              <a:t> </a:t>
            </a:r>
            <a:r>
              <a:rPr sz="800" spc="45" dirty="0"/>
              <a:t>computation</a:t>
            </a:r>
            <a:r>
              <a:rPr sz="800" spc="85" dirty="0"/>
              <a:t> </a:t>
            </a:r>
            <a:r>
              <a:rPr sz="800" spc="40" dirty="0"/>
              <a:t>graph.</a:t>
            </a:r>
            <a:endParaRPr sz="800">
              <a:latin typeface="Adobe Caslon Pro"/>
              <a:cs typeface="Adobe Caslon Pro"/>
            </a:endParaRPr>
          </a:p>
          <a:p>
            <a:pPr marL="289560" marR="83820" indent="-147955">
              <a:lnSpc>
                <a:spcPct val="102600"/>
              </a:lnSpc>
              <a:spcBef>
                <a:spcPts val="300"/>
              </a:spcBef>
            </a:pPr>
            <a:r>
              <a:rPr sz="800" spc="-277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▶ </a:t>
            </a:r>
            <a:r>
              <a:rPr sz="800" spc="15" baseline="6944" dirty="0">
                <a:solidFill>
                  <a:srgbClr val="3333B2"/>
                </a:solidFill>
                <a:latin typeface="AdobeMyungjoStd-Medium"/>
                <a:cs typeface="AdobeMyungjoStd-Medium"/>
              </a:rPr>
              <a:t> </a:t>
            </a:r>
            <a:r>
              <a:rPr sz="800" b="1" spc="90" dirty="0">
                <a:latin typeface="Adobe Caslon Pro"/>
                <a:cs typeface="Adobe Caslon Pro"/>
              </a:rPr>
              <a:t>V</a:t>
            </a:r>
            <a:r>
              <a:rPr sz="800" b="1" spc="80" dirty="0">
                <a:latin typeface="Adobe Caslon Pro"/>
                <a:cs typeface="Adobe Caslon Pro"/>
              </a:rPr>
              <a:t>ariable</a:t>
            </a:r>
            <a:r>
              <a:rPr sz="800" b="1" dirty="0">
                <a:latin typeface="Adobe Caslon Pro"/>
                <a:cs typeface="Adobe Caslon Pro"/>
              </a:rPr>
              <a:t> </a:t>
            </a:r>
            <a:r>
              <a:rPr sz="800" b="1" spc="-75" dirty="0">
                <a:latin typeface="Adobe Caslon Pro"/>
                <a:cs typeface="Adobe Caslon Pro"/>
              </a:rPr>
              <a:t> </a:t>
            </a:r>
            <a:r>
              <a:rPr sz="800" spc="-5" dirty="0"/>
              <a:t>:</a:t>
            </a:r>
            <a:r>
              <a:rPr sz="800" dirty="0"/>
              <a:t> </a:t>
            </a:r>
            <a:r>
              <a:rPr sz="800" spc="-65" dirty="0"/>
              <a:t> </a:t>
            </a:r>
            <a:r>
              <a:rPr sz="800" spc="20" dirty="0"/>
              <a:t>A</a:t>
            </a:r>
            <a:r>
              <a:rPr sz="800" spc="85" dirty="0"/>
              <a:t> </a:t>
            </a:r>
            <a:r>
              <a:rPr sz="800" spc="25" dirty="0"/>
              <a:t>s</a:t>
            </a:r>
            <a:r>
              <a:rPr sz="800" spc="60" dirty="0"/>
              <a:t>p</a:t>
            </a:r>
            <a:r>
              <a:rPr sz="800" spc="5" dirty="0"/>
              <a:t>ecial</a:t>
            </a:r>
            <a:r>
              <a:rPr sz="800" spc="90" dirty="0"/>
              <a:t> </a:t>
            </a:r>
            <a:r>
              <a:rPr sz="800" spc="30" dirty="0"/>
              <a:t>kind</a:t>
            </a:r>
            <a:r>
              <a:rPr sz="800" spc="85" dirty="0"/>
              <a:t> </a:t>
            </a:r>
            <a:r>
              <a:rPr sz="800" spc="-20" dirty="0"/>
              <a:t>of</a:t>
            </a:r>
            <a:r>
              <a:rPr sz="800" spc="85" dirty="0"/>
              <a:t> </a:t>
            </a:r>
            <a:r>
              <a:rPr sz="800" spc="25" dirty="0"/>
              <a:t>o</a:t>
            </a:r>
            <a:r>
              <a:rPr sz="800" spc="55" dirty="0"/>
              <a:t>p</a:t>
            </a:r>
            <a:r>
              <a:rPr sz="800" spc="35" dirty="0"/>
              <a:t>eration</a:t>
            </a:r>
            <a:r>
              <a:rPr sz="800" spc="85" dirty="0"/>
              <a:t> that </a:t>
            </a:r>
            <a:r>
              <a:rPr sz="800" spc="45" dirty="0"/>
              <a:t>returns</a:t>
            </a:r>
            <a:r>
              <a:rPr sz="800" spc="85" dirty="0"/>
              <a:t> </a:t>
            </a:r>
            <a:r>
              <a:rPr sz="800" spc="55" dirty="0"/>
              <a:t>a</a:t>
            </a:r>
            <a:r>
              <a:rPr sz="800" spc="30" dirty="0"/>
              <a:t> </a:t>
            </a:r>
            <a:r>
              <a:rPr sz="800" spc="35" dirty="0"/>
              <a:t>handle</a:t>
            </a:r>
            <a:r>
              <a:rPr sz="800" spc="85" dirty="0"/>
              <a:t> </a:t>
            </a:r>
            <a:r>
              <a:rPr sz="800" spc="55" dirty="0"/>
              <a:t>to</a:t>
            </a:r>
            <a:r>
              <a:rPr sz="800" spc="85" dirty="0"/>
              <a:t> </a:t>
            </a:r>
            <a:r>
              <a:rPr sz="800" spc="55" dirty="0"/>
              <a:t>a</a:t>
            </a:r>
            <a:r>
              <a:rPr sz="800" spc="85" dirty="0"/>
              <a:t> p</a:t>
            </a:r>
            <a:r>
              <a:rPr sz="800" spc="25" dirty="0"/>
              <a:t>ersiste</a:t>
            </a:r>
            <a:r>
              <a:rPr sz="800" spc="5" dirty="0"/>
              <a:t>n</a:t>
            </a:r>
            <a:r>
              <a:rPr sz="800" spc="114" dirty="0"/>
              <a:t>t</a:t>
            </a:r>
            <a:r>
              <a:rPr sz="800" spc="85" dirty="0"/>
              <a:t> </a:t>
            </a:r>
            <a:r>
              <a:rPr sz="800" spc="20" dirty="0"/>
              <a:t>m</a:t>
            </a:r>
            <a:r>
              <a:rPr sz="800" spc="45" dirty="0"/>
              <a:t>utable</a:t>
            </a:r>
            <a:r>
              <a:rPr sz="800" spc="85" dirty="0"/>
              <a:t> </a:t>
            </a:r>
            <a:r>
              <a:rPr sz="800" spc="35" dirty="0"/>
              <a:t>tensor</a:t>
            </a:r>
            <a:r>
              <a:rPr sz="800" spc="85" dirty="0"/>
              <a:t> that </a:t>
            </a:r>
            <a:r>
              <a:rPr sz="800" spc="25" dirty="0"/>
              <a:t>survi</a:t>
            </a:r>
            <a:r>
              <a:rPr sz="800" dirty="0"/>
              <a:t>v</a:t>
            </a:r>
            <a:r>
              <a:rPr sz="800" spc="-5" dirty="0"/>
              <a:t>es</a:t>
            </a:r>
            <a:r>
              <a:rPr sz="800" spc="85" dirty="0"/>
              <a:t> </a:t>
            </a:r>
            <a:r>
              <a:rPr sz="800" spc="15" dirty="0"/>
              <a:t>across</a:t>
            </a:r>
            <a:r>
              <a:rPr sz="800" spc="10" dirty="0"/>
              <a:t> </a:t>
            </a:r>
            <a:r>
              <a:rPr sz="800" spc="20" dirty="0"/>
              <a:t>executions</a:t>
            </a:r>
            <a:r>
              <a:rPr sz="800" spc="90" dirty="0"/>
              <a:t> </a:t>
            </a:r>
            <a:r>
              <a:rPr sz="800" spc="-20" dirty="0"/>
              <a:t>of</a:t>
            </a:r>
            <a:r>
              <a:rPr sz="800" spc="90" dirty="0"/>
              <a:t> </a:t>
            </a:r>
            <a:r>
              <a:rPr sz="800" spc="55" dirty="0"/>
              <a:t>a</a:t>
            </a:r>
            <a:r>
              <a:rPr sz="800" spc="85" dirty="0"/>
              <a:t> </a:t>
            </a:r>
            <a:r>
              <a:rPr sz="800" spc="40" dirty="0"/>
              <a:t>graph.</a:t>
            </a:r>
            <a:endParaRPr sz="800">
              <a:latin typeface="Adobe Caslon Pro"/>
              <a:cs typeface="Adobe Caslon Pro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347345" y="2298637"/>
            <a:ext cx="3589020" cy="1162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850" spc="30" dirty="0">
                <a:latin typeface="Times New Roman"/>
                <a:cs typeface="Times New Roman"/>
              </a:rPr>
              <a:t>Programming Steps</a:t>
            </a:r>
          </a:p>
          <a:p>
            <a:pPr marL="288000" indent="-171450">
              <a:lnSpc>
                <a:spcPct val="100000"/>
              </a:lnSpc>
              <a:spcBef>
                <a:spcPts val="600"/>
              </a:spcBef>
              <a:buClr>
                <a:srgbClr val="49129C"/>
              </a:buClr>
              <a:buFont typeface="Wingdings" charset="2"/>
              <a:buChar char="Ø"/>
            </a:pPr>
            <a:r>
              <a:rPr sz="850" spc="25" dirty="0">
                <a:latin typeface="Times New Roman"/>
                <a:cs typeface="Times New Roman"/>
              </a:rPr>
              <a:t>Represe</a:t>
            </a:r>
            <a:r>
              <a:rPr sz="850" dirty="0">
                <a:latin typeface="Times New Roman"/>
                <a:cs typeface="Times New Roman"/>
              </a:rPr>
              <a:t>n</a:t>
            </a:r>
            <a:r>
              <a:rPr sz="850" spc="55" dirty="0">
                <a:latin typeface="Times New Roman"/>
                <a:cs typeface="Times New Roman"/>
              </a:rPr>
              <a:t>ts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35" dirty="0">
                <a:latin typeface="Times New Roman"/>
                <a:cs typeface="Times New Roman"/>
              </a:rPr>
              <a:t>computations</a:t>
            </a:r>
            <a:r>
              <a:rPr sz="850" spc="90" dirty="0">
                <a:latin typeface="Times New Roman"/>
                <a:cs typeface="Times New Roman"/>
              </a:rPr>
              <a:t> </a:t>
            </a:r>
            <a:r>
              <a:rPr sz="850" spc="25" dirty="0">
                <a:latin typeface="Times New Roman"/>
                <a:cs typeface="Times New Roman"/>
              </a:rPr>
              <a:t>as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35" dirty="0">
                <a:latin typeface="Times New Roman"/>
                <a:cs typeface="Times New Roman"/>
              </a:rPr>
              <a:t>graphs.</a:t>
            </a:r>
            <a:endParaRPr sz="850">
              <a:latin typeface="Times New Roman"/>
              <a:cs typeface="Times New Roman"/>
            </a:endParaRPr>
          </a:p>
          <a:p>
            <a:pPr marL="288000" indent="-171450">
              <a:lnSpc>
                <a:spcPct val="100000"/>
              </a:lnSpc>
              <a:spcBef>
                <a:spcPts val="334"/>
              </a:spcBef>
              <a:buClr>
                <a:srgbClr val="49129C"/>
              </a:buClr>
              <a:buFont typeface="Wingdings" charset="2"/>
              <a:buChar char="Ø"/>
            </a:pPr>
            <a:r>
              <a:rPr sz="850" spc="25" dirty="0">
                <a:latin typeface="Times New Roman"/>
                <a:cs typeface="Times New Roman"/>
              </a:rPr>
              <a:t>Represe</a:t>
            </a:r>
            <a:r>
              <a:rPr sz="850" dirty="0">
                <a:latin typeface="Times New Roman"/>
                <a:cs typeface="Times New Roman"/>
              </a:rPr>
              <a:t>n</a:t>
            </a:r>
            <a:r>
              <a:rPr sz="850" spc="55" dirty="0">
                <a:latin typeface="Times New Roman"/>
                <a:cs typeface="Times New Roman"/>
              </a:rPr>
              <a:t>ts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70" dirty="0">
                <a:latin typeface="Times New Roman"/>
                <a:cs typeface="Times New Roman"/>
              </a:rPr>
              <a:t>data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25" dirty="0">
                <a:latin typeface="Times New Roman"/>
                <a:cs typeface="Times New Roman"/>
              </a:rPr>
              <a:t>as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30" dirty="0">
                <a:latin typeface="Times New Roman"/>
                <a:cs typeface="Times New Roman"/>
              </a:rPr>
              <a:t>tensors.</a:t>
            </a:r>
            <a:endParaRPr sz="850">
              <a:latin typeface="Times New Roman"/>
              <a:cs typeface="Times New Roman"/>
            </a:endParaRPr>
          </a:p>
          <a:p>
            <a:pPr marL="288000" marR="5080" indent="-171450">
              <a:lnSpc>
                <a:spcPct val="102699"/>
              </a:lnSpc>
              <a:spcBef>
                <a:spcPts val="295"/>
              </a:spcBef>
              <a:buClr>
                <a:srgbClr val="49129C"/>
              </a:buClr>
              <a:buFont typeface="Wingdings" charset="2"/>
              <a:buChar char="Ø"/>
            </a:pPr>
            <a:r>
              <a:rPr sz="850" spc="30" dirty="0">
                <a:latin typeface="Times New Roman"/>
                <a:cs typeface="Times New Roman"/>
              </a:rPr>
              <a:t>Mai</a:t>
            </a:r>
            <a:r>
              <a:rPr sz="850" dirty="0">
                <a:latin typeface="Times New Roman"/>
                <a:cs typeface="Times New Roman"/>
              </a:rPr>
              <a:t>n</a:t>
            </a:r>
            <a:r>
              <a:rPr sz="850" spc="45" dirty="0">
                <a:latin typeface="Times New Roman"/>
                <a:cs typeface="Times New Roman"/>
              </a:rPr>
              <a:t>tains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55" dirty="0">
                <a:latin typeface="Times New Roman"/>
                <a:cs typeface="Times New Roman"/>
              </a:rPr>
              <a:t>state</a:t>
            </a:r>
            <a:r>
              <a:rPr sz="850" spc="90" dirty="0">
                <a:latin typeface="Times New Roman"/>
                <a:cs typeface="Times New Roman"/>
              </a:rPr>
              <a:t> </a:t>
            </a:r>
            <a:r>
              <a:rPr sz="850" spc="40" dirty="0">
                <a:latin typeface="Times New Roman"/>
                <a:cs typeface="Times New Roman"/>
              </a:rPr>
              <a:t>with</a:t>
            </a:r>
            <a:r>
              <a:rPr sz="850" spc="90" dirty="0">
                <a:latin typeface="Times New Roman"/>
                <a:cs typeface="Times New Roman"/>
              </a:rPr>
              <a:t> </a:t>
            </a:r>
            <a:r>
              <a:rPr sz="850" spc="-70" dirty="0">
                <a:latin typeface="Times New Roman"/>
                <a:cs typeface="Times New Roman"/>
              </a:rPr>
              <a:t>V</a:t>
            </a:r>
            <a:r>
              <a:rPr sz="850" spc="25" dirty="0">
                <a:latin typeface="Times New Roman"/>
                <a:cs typeface="Times New Roman"/>
              </a:rPr>
              <a:t>ariables</a:t>
            </a:r>
            <a:r>
              <a:rPr lang="en-US" sz="850" spc="25" dirty="0">
                <a:latin typeface="Times New Roman"/>
                <a:cs typeface="Times New Roman"/>
              </a:rPr>
              <a:t>.</a:t>
            </a:r>
            <a:r>
              <a:rPr sz="850" spc="90" dirty="0">
                <a:latin typeface="Times New Roman"/>
                <a:cs typeface="Times New Roman"/>
              </a:rPr>
              <a:t> </a:t>
            </a:r>
            <a:r>
              <a:rPr sz="850" spc="5" dirty="0">
                <a:latin typeface="Times New Roman"/>
                <a:cs typeface="Times New Roman"/>
              </a:rPr>
              <a:t>Uses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dirty="0">
                <a:latin typeface="Times New Roman"/>
                <a:cs typeface="Times New Roman"/>
              </a:rPr>
              <a:t>feeds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55" dirty="0">
                <a:latin typeface="Times New Roman"/>
                <a:cs typeface="Times New Roman"/>
              </a:rPr>
              <a:t>and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15" dirty="0">
                <a:latin typeface="Times New Roman"/>
                <a:cs typeface="Times New Roman"/>
              </a:rPr>
              <a:t>fet</a:t>
            </a:r>
            <a:r>
              <a:rPr sz="850" spc="-10" dirty="0">
                <a:latin typeface="Times New Roman"/>
                <a:cs typeface="Times New Roman"/>
              </a:rPr>
              <a:t>c</a:t>
            </a:r>
            <a:r>
              <a:rPr sz="850" spc="15" dirty="0">
                <a:latin typeface="Times New Roman"/>
                <a:cs typeface="Times New Roman"/>
              </a:rPr>
              <a:t>hes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55" dirty="0">
                <a:latin typeface="Times New Roman"/>
                <a:cs typeface="Times New Roman"/>
              </a:rPr>
              <a:t>to</a:t>
            </a:r>
            <a:r>
              <a:rPr sz="850" spc="35" dirty="0">
                <a:latin typeface="Times New Roman"/>
                <a:cs typeface="Times New Roman"/>
              </a:rPr>
              <a:t> get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70" dirty="0">
                <a:latin typeface="Times New Roman"/>
                <a:cs typeface="Times New Roman"/>
              </a:rPr>
              <a:t>data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15" dirty="0">
                <a:latin typeface="Times New Roman"/>
                <a:cs typeface="Times New Roman"/>
              </a:rPr>
              <a:t>i</a:t>
            </a:r>
            <a:r>
              <a:rPr sz="850" dirty="0">
                <a:latin typeface="Times New Roman"/>
                <a:cs typeface="Times New Roman"/>
              </a:rPr>
              <a:t>n</a:t>
            </a:r>
            <a:r>
              <a:rPr sz="850" spc="55" dirty="0">
                <a:latin typeface="Times New Roman"/>
                <a:cs typeface="Times New Roman"/>
              </a:rPr>
              <a:t>to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55" dirty="0">
                <a:latin typeface="Times New Roman"/>
                <a:cs typeface="Times New Roman"/>
              </a:rPr>
              <a:t>and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55" dirty="0">
                <a:latin typeface="Times New Roman"/>
                <a:cs typeface="Times New Roman"/>
              </a:rPr>
              <a:t>out</a:t>
            </a:r>
            <a:r>
              <a:rPr sz="850" spc="90" dirty="0">
                <a:latin typeface="Times New Roman"/>
                <a:cs typeface="Times New Roman"/>
              </a:rPr>
              <a:t> </a:t>
            </a:r>
            <a:r>
              <a:rPr sz="850" spc="-20" dirty="0">
                <a:latin typeface="Times New Roman"/>
                <a:cs typeface="Times New Roman"/>
              </a:rPr>
              <a:t>of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50" dirty="0">
                <a:latin typeface="Times New Roman"/>
                <a:cs typeface="Times New Roman"/>
              </a:rPr>
              <a:t>arbitrary</a:t>
            </a:r>
            <a:r>
              <a:rPr sz="850" spc="90" dirty="0">
                <a:latin typeface="Times New Roman"/>
                <a:cs typeface="Times New Roman"/>
              </a:rPr>
              <a:t> </a:t>
            </a:r>
            <a:r>
              <a:rPr sz="850" spc="25" dirty="0">
                <a:latin typeface="Times New Roman"/>
                <a:cs typeface="Times New Roman"/>
              </a:rPr>
              <a:t>o</a:t>
            </a:r>
            <a:r>
              <a:rPr sz="850" spc="55" dirty="0">
                <a:latin typeface="Times New Roman"/>
                <a:cs typeface="Times New Roman"/>
              </a:rPr>
              <a:t>p</a:t>
            </a:r>
            <a:r>
              <a:rPr sz="850" spc="35" dirty="0">
                <a:latin typeface="Times New Roman"/>
                <a:cs typeface="Times New Roman"/>
              </a:rPr>
              <a:t>erations</a:t>
            </a:r>
            <a:r>
              <a:rPr lang="en-US" sz="850" spc="35" dirty="0">
                <a:latin typeface="Times New Roman"/>
                <a:cs typeface="Times New Roman"/>
              </a:rPr>
              <a:t>.</a:t>
            </a:r>
          </a:p>
          <a:p>
            <a:pPr marL="288000" marR="5080" indent="-171450">
              <a:lnSpc>
                <a:spcPct val="102699"/>
              </a:lnSpc>
              <a:spcBef>
                <a:spcPts val="295"/>
              </a:spcBef>
              <a:buClr>
                <a:srgbClr val="49129C"/>
              </a:buClr>
              <a:buFont typeface="Wingdings" charset="2"/>
              <a:buChar char="Ø"/>
            </a:pPr>
            <a:r>
              <a:rPr lang="en-US" altLang="zh-CN" sz="850" spc="30" dirty="0">
                <a:latin typeface="Times New Roman" charset="0"/>
                <a:ea typeface="Times New Roman" charset="0"/>
                <a:cs typeface="Times New Roman" charset="0"/>
              </a:rPr>
              <a:t>Executes</a:t>
            </a:r>
            <a:r>
              <a:rPr lang="en-US" altLang="zh-CN" sz="850" spc="8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850" spc="35" dirty="0">
                <a:latin typeface="Times New Roman" charset="0"/>
                <a:ea typeface="Times New Roman" charset="0"/>
                <a:cs typeface="Times New Roman" charset="0"/>
              </a:rPr>
              <a:t>graphs</a:t>
            </a:r>
            <a:r>
              <a:rPr lang="en-US" altLang="zh-CN" sz="850" spc="9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850" spc="25" dirty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altLang="zh-CN" sz="850" spc="8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850" spc="55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en-US" altLang="zh-CN" sz="850" spc="8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850" spc="15" dirty="0">
                <a:latin typeface="Times New Roman" charset="0"/>
                <a:ea typeface="Times New Roman" charset="0"/>
                <a:cs typeface="Times New Roman" charset="0"/>
              </a:rPr>
              <a:t>co</a:t>
            </a:r>
            <a:r>
              <a:rPr lang="en-US" altLang="zh-CN" sz="850" spc="-15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sz="850" spc="60" dirty="0">
                <a:latin typeface="Times New Roman" charset="0"/>
                <a:ea typeface="Times New Roman" charset="0"/>
                <a:cs typeface="Times New Roman" charset="0"/>
              </a:rPr>
              <a:t>text</a:t>
            </a:r>
            <a:r>
              <a:rPr lang="en-US" altLang="zh-CN" sz="850" spc="8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850" spc="-2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altLang="zh-CN" sz="850" spc="8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850" spc="5" dirty="0">
                <a:latin typeface="Times New Roman" charset="0"/>
                <a:ea typeface="Times New Roman" charset="0"/>
                <a:cs typeface="Times New Roman" charset="0"/>
              </a:rPr>
              <a:t>Sessions.</a:t>
            </a:r>
            <a:endParaRPr lang="en-US" altLang="zh-CN" sz="850">
              <a:latin typeface="Times New Roman" charset="0"/>
              <a:ea typeface="Times New Roman" charset="0"/>
              <a:cs typeface="Times New Roman" charset="0"/>
            </a:endParaRPr>
          </a:p>
          <a:p>
            <a:pPr marL="160020" marR="5080" indent="-147955">
              <a:lnSpc>
                <a:spcPct val="102699"/>
              </a:lnSpc>
              <a:spcBef>
                <a:spcPts val="295"/>
              </a:spcBef>
            </a:pPr>
            <a:endParaRPr sz="85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45" dirty="0"/>
              <a:t>C</a:t>
            </a:r>
            <a:r>
              <a:rPr spc="70" dirty="0"/>
              <a:t>o</a:t>
            </a:r>
            <a:r>
              <a:rPr spc="40" dirty="0"/>
              <a:t>de</a:t>
            </a:r>
            <a:r>
              <a:rPr spc="114" dirty="0"/>
              <a:t> </a:t>
            </a:r>
            <a:r>
              <a:rPr spc="50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240010" y="764826"/>
            <a:ext cx="3110804" cy="1953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3524250" y="1120775"/>
            <a:ext cx="903882" cy="1311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7661" y="33609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50361" y="337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0361" y="33863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7661" y="33990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0361" y="34117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0970" y="339140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906" y="336491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579" y="3362025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5110" y="49702"/>
                </a:moveTo>
                <a:lnTo>
                  <a:pt x="38475" y="45809"/>
                </a:lnTo>
                <a:lnTo>
                  <a:pt x="47748" y="35700"/>
                </a:lnTo>
                <a:lnTo>
                  <a:pt x="47061" y="17931"/>
                </a:lnTo>
                <a:lnTo>
                  <a:pt x="41417" y="6134"/>
                </a:lnTo>
                <a:lnTo>
                  <a:pt x="32255" y="0"/>
                </a:lnTo>
                <a:lnTo>
                  <a:pt x="15795" y="2168"/>
                </a:lnTo>
                <a:lnTo>
                  <a:pt x="4946" y="9558"/>
                </a:lnTo>
                <a:lnTo>
                  <a:pt x="0" y="20511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9048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9409" y="3362019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2681" y="49708"/>
                </a:moveTo>
                <a:lnTo>
                  <a:pt x="9209" y="45815"/>
                </a:lnTo>
                <a:lnTo>
                  <a:pt x="0" y="35706"/>
                </a:lnTo>
                <a:lnTo>
                  <a:pt x="716" y="17929"/>
                </a:lnTo>
                <a:lnTo>
                  <a:pt x="6379" y="6130"/>
                </a:lnTo>
                <a:lnTo>
                  <a:pt x="15554" y="0"/>
                </a:lnTo>
                <a:lnTo>
                  <a:pt x="32008" y="2174"/>
                </a:lnTo>
                <a:lnTo>
                  <a:pt x="42852" y="9572"/>
                </a:lnTo>
                <a:lnTo>
                  <a:pt x="47794" y="20532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2251" y="3378707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40" dirty="0"/>
              <a:t>Underlying</a:t>
            </a:r>
            <a:r>
              <a:rPr spc="125" dirty="0"/>
              <a:t> </a:t>
            </a:r>
            <a:r>
              <a:rPr spc="45" dirty="0"/>
              <a:t>Impleme</a:t>
            </a:r>
            <a:r>
              <a:rPr spc="5" dirty="0"/>
              <a:t>n</a:t>
            </a:r>
            <a:r>
              <a:rPr spc="65" dirty="0"/>
              <a:t>tations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7345" y="616689"/>
            <a:ext cx="3739515" cy="852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sz="1100" spc="55" dirty="0">
                <a:latin typeface="Times New Roman"/>
                <a:cs typeface="Times New Roman"/>
              </a:rPr>
              <a:t>The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40" dirty="0">
                <a:latin typeface="Times New Roman"/>
                <a:cs typeface="Times New Roman"/>
              </a:rPr>
              <a:t>main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com</a:t>
            </a:r>
            <a:r>
              <a:rPr sz="1100" spc="50" dirty="0">
                <a:latin typeface="Times New Roman"/>
                <a:cs typeface="Times New Roman"/>
              </a:rPr>
              <a:t>p</a:t>
            </a:r>
            <a:r>
              <a:rPr sz="1100" spc="25" dirty="0">
                <a:latin typeface="Times New Roman"/>
                <a:cs typeface="Times New Roman"/>
              </a:rPr>
              <a:t>one</a:t>
            </a:r>
            <a:r>
              <a:rPr sz="1100" spc="-5" dirty="0">
                <a:latin typeface="Times New Roman"/>
                <a:cs typeface="Times New Roman"/>
              </a:rPr>
              <a:t>n</a:t>
            </a:r>
            <a:r>
              <a:rPr sz="1100" spc="55" dirty="0">
                <a:latin typeface="Times New Roman"/>
                <a:cs typeface="Times New Roman"/>
              </a:rPr>
              <a:t>ts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in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a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T</a:t>
            </a:r>
            <a:r>
              <a:rPr sz="1100" spc="20" dirty="0">
                <a:latin typeface="Times New Roman"/>
                <a:cs typeface="Times New Roman"/>
              </a:rPr>
              <a:t>ensorFl</a:t>
            </a:r>
            <a:r>
              <a:rPr sz="1100" spc="-5" dirty="0">
                <a:latin typeface="Times New Roman"/>
                <a:cs typeface="Times New Roman"/>
              </a:rPr>
              <a:t>o</a:t>
            </a:r>
            <a:r>
              <a:rPr sz="1100" spc="-10" dirty="0">
                <a:latin typeface="Times New Roman"/>
                <a:cs typeface="Times New Roman"/>
              </a:rPr>
              <a:t>w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system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35" dirty="0">
                <a:latin typeface="Times New Roman"/>
                <a:cs typeface="Times New Roman"/>
              </a:rPr>
              <a:t>are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the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i="1" spc="20" dirty="0">
                <a:latin typeface="Times New Roman"/>
                <a:cs typeface="Times New Roman"/>
              </a:rPr>
              <a:t>client</a:t>
            </a:r>
            <a:r>
              <a:rPr sz="1100" spc="25" dirty="0">
                <a:latin typeface="Times New Roman"/>
                <a:cs typeface="Times New Roman"/>
              </a:rPr>
              <a:t>, </a:t>
            </a:r>
            <a:r>
              <a:rPr sz="1100" spc="10" dirty="0">
                <a:latin typeface="Times New Roman"/>
                <a:cs typeface="Times New Roman"/>
              </a:rPr>
              <a:t>whi</a:t>
            </a:r>
            <a:r>
              <a:rPr sz="1100" spc="-25" dirty="0">
                <a:latin typeface="Times New Roman"/>
                <a:cs typeface="Times New Roman"/>
              </a:rPr>
              <a:t>c</a:t>
            </a:r>
            <a:r>
              <a:rPr sz="1100" spc="55" dirty="0">
                <a:latin typeface="Times New Roman"/>
                <a:cs typeface="Times New Roman"/>
              </a:rPr>
              <a:t>h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uses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the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Session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Times New Roman"/>
                <a:cs typeface="Times New Roman"/>
              </a:rPr>
              <a:t>i</a:t>
            </a:r>
            <a:r>
              <a:rPr sz="1100" dirty="0">
                <a:latin typeface="Times New Roman"/>
                <a:cs typeface="Times New Roman"/>
              </a:rPr>
              <a:t>n</a:t>
            </a:r>
            <a:r>
              <a:rPr sz="1100" spc="25" dirty="0">
                <a:latin typeface="Times New Roman"/>
                <a:cs typeface="Times New Roman"/>
              </a:rPr>
              <a:t>terface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to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com</a:t>
            </a:r>
            <a:r>
              <a:rPr sz="1100" dirty="0">
                <a:latin typeface="Times New Roman"/>
                <a:cs typeface="Times New Roman"/>
              </a:rPr>
              <a:t>m</a:t>
            </a:r>
            <a:r>
              <a:rPr sz="1100" spc="35" dirty="0">
                <a:latin typeface="Times New Roman"/>
                <a:cs typeface="Times New Roman"/>
              </a:rPr>
              <a:t>unicate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40" dirty="0">
                <a:latin typeface="Times New Roman"/>
                <a:cs typeface="Times New Roman"/>
              </a:rPr>
              <a:t>with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the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45" dirty="0">
                <a:latin typeface="Times New Roman"/>
                <a:cs typeface="Times New Roman"/>
              </a:rPr>
              <a:t>master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and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Times New Roman"/>
                <a:cs typeface="Times New Roman"/>
              </a:rPr>
              <a:t>one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or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more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-40" dirty="0">
                <a:latin typeface="Times New Roman"/>
                <a:cs typeface="Times New Roman"/>
              </a:rPr>
              <a:t>w</a:t>
            </a:r>
            <a:r>
              <a:rPr sz="1100" spc="25" dirty="0">
                <a:latin typeface="Times New Roman"/>
                <a:cs typeface="Times New Roman"/>
              </a:rPr>
              <a:t>or</a:t>
            </a:r>
            <a:r>
              <a:rPr sz="1100" dirty="0">
                <a:latin typeface="Times New Roman"/>
                <a:cs typeface="Times New Roman"/>
              </a:rPr>
              <a:t>k</a:t>
            </a:r>
            <a:r>
              <a:rPr sz="1100" spc="25" dirty="0">
                <a:latin typeface="Times New Roman"/>
                <a:cs typeface="Times New Roman"/>
              </a:rPr>
              <a:t>er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pr</a:t>
            </a:r>
            <a:r>
              <a:rPr sz="1100" spc="65" dirty="0">
                <a:latin typeface="Times New Roman"/>
                <a:cs typeface="Times New Roman"/>
              </a:rPr>
              <a:t>o</a:t>
            </a:r>
            <a:r>
              <a:rPr sz="1100" dirty="0">
                <a:latin typeface="Times New Roman"/>
                <a:cs typeface="Times New Roman"/>
              </a:rPr>
              <a:t>cesses,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40" dirty="0">
                <a:latin typeface="Times New Roman"/>
                <a:cs typeface="Times New Roman"/>
              </a:rPr>
              <a:t>with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Times New Roman"/>
                <a:cs typeface="Times New Roman"/>
              </a:rPr>
              <a:t>ea</a:t>
            </a:r>
            <a:r>
              <a:rPr sz="1100" spc="-15" dirty="0">
                <a:latin typeface="Times New Roman"/>
                <a:cs typeface="Times New Roman"/>
              </a:rPr>
              <a:t>c</a:t>
            </a:r>
            <a:r>
              <a:rPr sz="1100" spc="55" dirty="0">
                <a:latin typeface="Times New Roman"/>
                <a:cs typeface="Times New Roman"/>
              </a:rPr>
              <a:t>h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-40" dirty="0">
                <a:latin typeface="Times New Roman"/>
                <a:cs typeface="Times New Roman"/>
              </a:rPr>
              <a:t>w</a:t>
            </a:r>
            <a:r>
              <a:rPr sz="1100" spc="25" dirty="0">
                <a:latin typeface="Times New Roman"/>
                <a:cs typeface="Times New Roman"/>
              </a:rPr>
              <a:t>or</a:t>
            </a:r>
            <a:r>
              <a:rPr sz="1100" dirty="0">
                <a:latin typeface="Times New Roman"/>
                <a:cs typeface="Times New Roman"/>
              </a:rPr>
              <a:t>k</a:t>
            </a:r>
            <a:r>
              <a:rPr sz="1100" spc="25" dirty="0">
                <a:latin typeface="Times New Roman"/>
                <a:cs typeface="Times New Roman"/>
              </a:rPr>
              <a:t>er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pr</a:t>
            </a:r>
            <a:r>
              <a:rPr sz="1100" spc="65" dirty="0">
                <a:latin typeface="Times New Roman"/>
                <a:cs typeface="Times New Roman"/>
              </a:rPr>
              <a:t>o</a:t>
            </a:r>
            <a:r>
              <a:rPr sz="1100" spc="-5" dirty="0">
                <a:latin typeface="Times New Roman"/>
                <a:cs typeface="Times New Roman"/>
              </a:rPr>
              <a:t>cess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res</a:t>
            </a:r>
            <a:r>
              <a:rPr sz="1100" spc="60" dirty="0">
                <a:latin typeface="Times New Roman"/>
                <a:cs typeface="Times New Roman"/>
              </a:rPr>
              <a:t>p</a:t>
            </a:r>
            <a:r>
              <a:rPr sz="1100" spc="10" dirty="0">
                <a:latin typeface="Times New Roman"/>
                <a:cs typeface="Times New Roman"/>
              </a:rPr>
              <a:t>onsible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for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arbitrating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access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to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Times New Roman"/>
                <a:cs typeface="Times New Roman"/>
              </a:rPr>
              <a:t>one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or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more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40" dirty="0">
                <a:latin typeface="Times New Roman"/>
                <a:cs typeface="Times New Roman"/>
              </a:rPr>
              <a:t>computational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devices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(su</a:t>
            </a:r>
            <a:r>
              <a:rPr sz="1100" spc="-5" dirty="0">
                <a:latin typeface="Times New Roman"/>
                <a:cs typeface="Times New Roman"/>
              </a:rPr>
              <a:t>c</a:t>
            </a:r>
            <a:r>
              <a:rPr sz="1100" spc="55" dirty="0">
                <a:latin typeface="Times New Roman"/>
                <a:cs typeface="Times New Roman"/>
              </a:rPr>
              <a:t>h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imes New Roman"/>
                <a:cs typeface="Times New Roman"/>
              </a:rPr>
              <a:t>as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65" dirty="0">
                <a:latin typeface="Times New Roman"/>
                <a:cs typeface="Times New Roman"/>
              </a:rPr>
              <a:t>CPU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cores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and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70" dirty="0">
                <a:latin typeface="Times New Roman"/>
                <a:cs typeface="Times New Roman"/>
              </a:rPr>
              <a:t>GPU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35" dirty="0">
                <a:latin typeface="Times New Roman"/>
                <a:cs typeface="Times New Roman"/>
              </a:rPr>
              <a:t>cards).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4365" y="1620498"/>
            <a:ext cx="3499740" cy="1233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10274</TotalTime>
  <Words>929</Words>
  <Application>Microsoft Macintosh PowerPoint</Application>
  <PresentationFormat>自定义</PresentationFormat>
  <Paragraphs>242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Adobe Caslon Pro</vt:lpstr>
      <vt:lpstr>AdobeMyungjoStd-Medium</vt:lpstr>
      <vt:lpstr>Calibri</vt:lpstr>
      <vt:lpstr>Consolas</vt:lpstr>
      <vt:lpstr>DengXian</vt:lpstr>
      <vt:lpstr>Helvetica</vt:lpstr>
      <vt:lpstr>Minion Pro</vt:lpstr>
      <vt:lpstr>Times New Roman</vt:lpstr>
      <vt:lpstr>Wingdings</vt:lpstr>
      <vt:lpstr>方正宋一简体</vt:lpstr>
      <vt:lpstr>宋体</vt:lpstr>
      <vt:lpstr>Office Theme</vt:lpstr>
      <vt:lpstr>Introduction to TensorFlow</vt:lpstr>
      <vt:lpstr>What is TensorFlow</vt:lpstr>
      <vt:lpstr>Trending in TensorFlow and other Deep Learning Frameworks</vt:lpstr>
      <vt:lpstr>Comparison with other Frameworks</vt:lpstr>
      <vt:lpstr>Start Up</vt:lpstr>
      <vt:lpstr>Data Flow Model</vt:lpstr>
      <vt:lpstr>Programming Model</vt:lpstr>
      <vt:lpstr>Code Example</vt:lpstr>
      <vt:lpstr>Underlying Implementations</vt:lpstr>
      <vt:lpstr>Extensions</vt:lpstr>
      <vt:lpstr>Gradient Computation</vt:lpstr>
      <vt:lpstr>Partial Execution</vt:lpstr>
      <vt:lpstr>Features Summary</vt:lpstr>
      <vt:lpstr>Multi-GPU in Single Machine</vt:lpstr>
      <vt:lpstr>Distributed Training</vt:lpstr>
      <vt:lpstr>TensorFlow Serving &amp; TensorBoard</vt:lpstr>
      <vt:lpstr>Native API on FCN,CNN,RNN </vt:lpstr>
      <vt:lpstr>Native API on FCN,CNN,RNN</vt:lpstr>
      <vt:lpstr>tf.contrib.layers(slim) API on FCN,CNN </vt:lpstr>
      <vt:lpstr>tf.contrib.keras API on FCN,CNN,RNN </vt:lpstr>
      <vt:lpstr>TIPS</vt:lpstr>
      <vt:lpstr>TIPS</vt:lpstr>
      <vt:lpstr>TIPS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Tensorflow</dc:title>
  <dc:creator>Wenjian Huanghuangwenjian@mininglamp.com</dc:creator>
  <cp:lastModifiedBy>黄文坚</cp:lastModifiedBy>
  <cp:revision>87</cp:revision>
  <dcterms:created xsi:type="dcterms:W3CDTF">2017-04-26T11:27:48Z</dcterms:created>
  <dcterms:modified xsi:type="dcterms:W3CDTF">2017-07-13T03:42:59Z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2016-07-31T00:00:00Z</vt:filetime>
  </property>
  <property fmtid="{D5CDD505-2E9C-101B-9397-08002B2CF9AE}" pid="3" name="Creator">
    <vt:lpwstr>LaTeX with Beamer class version 3.36</vt:lpwstr>
  </property>
  <property fmtid="{D5CDD505-2E9C-101B-9397-08002B2CF9AE}" pid="4" name="LastSaved">
    <vt:filetime>2017-04-26T00:00:00Z</vt:filetime>
  </property>
</Properties>
</file>